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0" r:id="rId3"/>
    <p:sldId id="269" r:id="rId4"/>
    <p:sldId id="268" r:id="rId5"/>
    <p:sldId id="273" r:id="rId6"/>
    <p:sldId id="271" r:id="rId7"/>
    <p:sldId id="278" r:id="rId8"/>
    <p:sldId id="272" r:id="rId9"/>
    <p:sldId id="277" r:id="rId10"/>
    <p:sldId id="282" r:id="rId11"/>
    <p:sldId id="285" r:id="rId12"/>
    <p:sldId id="283" r:id="rId13"/>
    <p:sldId id="286" r:id="rId14"/>
    <p:sldId id="287" r:id="rId15"/>
    <p:sldId id="262" r:id="rId16"/>
    <p:sldId id="263" r:id="rId17"/>
    <p:sldId id="266" r:id="rId18"/>
    <p:sldId id="257" r:id="rId19"/>
    <p:sldId id="259" r:id="rId20"/>
    <p:sldId id="260" r:id="rId21"/>
    <p:sldId id="261" r:id="rId22"/>
    <p:sldId id="274" r:id="rId23"/>
    <p:sldId id="280" r:id="rId24"/>
    <p:sldId id="281" r:id="rId25"/>
    <p:sldId id="284" r:id="rId26"/>
    <p:sldId id="256" r:id="rId27"/>
    <p:sldId id="289" r:id="rId28"/>
    <p:sldId id="290" r:id="rId29"/>
    <p:sldId id="291" r:id="rId30"/>
    <p:sldId id="292" r:id="rId31"/>
    <p:sldId id="29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0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E48F8-1889-0318-A885-AD75F57AF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B12C82-5775-EE8C-95EC-8B0748785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F6492-D367-27A8-C33E-25104703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E970E-1201-B53D-86F4-7E45B953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882EEA-6733-3EAA-4D39-2E80C908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CB44A-0C66-8732-AF15-DD332C32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5FCEF6-8105-05F3-7124-0BB4A587D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368F71-D2F3-039C-F765-7AB4E9B7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F0ACA-65D4-981F-FC72-CA845A69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B24C1D-7599-D31B-9CCA-D2CAAE79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3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3BDE07-CCBA-C4A7-81FE-67212DC48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0F688-3A46-BA4C-5EEC-D8D0694D4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FC509-5110-8207-0B44-F4266498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24A69-F5E0-6590-23E0-D7228345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4509B-2A40-962A-9D9B-D171C3B6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F8DC6-31CC-ADCD-1D7E-8E810FE2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CF29F-0CFE-4085-C657-6CB82F97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5A73A-1BA2-4F83-4AE0-A50D0781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3B1B9-C32F-1189-0919-235BEBAB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E4C13-094F-F753-466F-4619B65F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51097-C49C-9BBF-A351-4D98F76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9AA7B-6965-ABCC-18F2-D1FAC3C90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B6CFA-2CAD-7C23-DF0F-410877FF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49339-A8EB-7C8C-9DEA-731C100B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A1D00-098C-7CA9-2294-39F10017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3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FEA2D-CB25-EE43-64C3-F4443253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34ED0B-A91D-95FE-CBC8-55E5539AF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97A61E-0298-F940-56CF-A50DEAA92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AE92DF-0EA1-AA0B-65B1-5115D162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1B00D2-784F-ED1E-4882-EF090426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DFAB5-C87C-96EC-DFF9-EDDA9DE5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6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18FAE-5A17-6A5D-F680-F9617B06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F61C24-D4B9-1C72-4775-DBD3CD4EF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8B8F1-5FBB-B580-A57B-FD0AC0CFF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6BDFA-3EEB-1B44-CCB4-4A0F27996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C48A55-C901-A57E-950A-894FE3E0D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CFEA8-B867-DCB4-76C1-8D498770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E422A0-8E8F-D0D2-F382-8F3711A3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BB3BFA-3F27-4C88-8C43-255A471B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71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F69DE-B9BC-2824-F8F3-C47B965B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1DA307-9B5A-2277-9320-AEB35C20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5C2A4F-ABAC-DE98-F06C-E3BBB357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C3429-C36E-8813-419F-F89DA0C4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0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588ECA-62CA-0EBD-51AE-45BC8EA9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BE1F2A-4702-F9D9-0F23-FC2FC717E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3A9088-5933-487E-2824-F358B955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7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CB196-474A-FD7D-36B6-4AC86EAF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96E10-EE10-17ED-2BA4-476F8C90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27DEED-C8F1-6FF9-6996-080E6BC20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B429-0B47-B39B-67DE-6C999A62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4CDB36-3373-BCD0-7E6D-2A60432B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AC4BD0-77FC-86D3-4772-E8B096C2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69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0F663-8A8B-6CEA-E002-1CEB6F4E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C676CD-6F23-EDD0-7F78-BDA8E74F6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313E43-C505-E381-56D5-0A9882A28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063C6-9453-BC14-7C86-48B25E24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171EF-95BC-2870-0C71-4AF2554E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75F51-03D8-5DAB-70A4-7429A68E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CC2FA3-30E0-589B-E3DB-6867C90A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7789C7-3144-A916-B8F6-2313A935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2D828-9F25-E239-CD23-E9FA5C153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845B0-39A8-4DBB-B052-11CC7A5F2EB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A4D9F-6615-87C2-349A-609779520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5448B-6BE6-39DB-0462-354B2C996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C1FA9-86C7-430C-BF8B-47B9A94035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B498EA-7159-3346-EB02-581C547D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575" y="2081652"/>
            <a:ext cx="5763648" cy="3508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C4951F-B913-9014-B6F1-85ED199D94E8}"/>
              </a:ext>
            </a:extLst>
          </p:cNvPr>
          <p:cNvSpPr/>
          <p:nvPr/>
        </p:nvSpPr>
        <p:spPr>
          <a:xfrm>
            <a:off x="3866303" y="785874"/>
            <a:ext cx="3705101" cy="86689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Ai Challenge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66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620DDD-342C-BAF5-5F0A-8DFFD42EC98F}"/>
              </a:ext>
            </a:extLst>
          </p:cNvPr>
          <p:cNvSpPr/>
          <p:nvPr/>
        </p:nvSpPr>
        <p:spPr>
          <a:xfrm>
            <a:off x="424221" y="4396119"/>
            <a:ext cx="3454400" cy="1031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Resnet50 + RNN</a:t>
            </a:r>
          </a:p>
          <a:p>
            <a:pPr algn="ctr"/>
            <a:r>
              <a:rPr lang="en-US" altLang="ko-KR" dirty="0"/>
              <a:t>Augmentation</a:t>
            </a:r>
            <a:r>
              <a:rPr lang="ko-KR" altLang="en-US" dirty="0"/>
              <a:t> </a:t>
            </a:r>
            <a:r>
              <a:rPr lang="en-US" altLang="ko-KR" dirty="0"/>
              <a:t>Combo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</a:p>
          <a:p>
            <a:pPr algn="ctr"/>
            <a:r>
              <a:rPr lang="en-US" altLang="ko-KR" dirty="0"/>
              <a:t>Data </a:t>
            </a:r>
            <a:r>
              <a:rPr lang="en-US" altLang="ko-KR" dirty="0" err="1"/>
              <a:t>Increament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F050921A-DE1B-018D-BE5E-BD0CAD842611}"/>
              </a:ext>
            </a:extLst>
          </p:cNvPr>
          <p:cNvSpPr/>
          <p:nvPr/>
        </p:nvSpPr>
        <p:spPr>
          <a:xfrm>
            <a:off x="4027156" y="4518210"/>
            <a:ext cx="308759" cy="784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A51C96-69E6-E050-F148-6C565B557D63}"/>
              </a:ext>
            </a:extLst>
          </p:cNvPr>
          <p:cNvSpPr/>
          <p:nvPr/>
        </p:nvSpPr>
        <p:spPr>
          <a:xfrm>
            <a:off x="4497227" y="4720036"/>
            <a:ext cx="1668483" cy="36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90 epochs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4FB42E-B558-A6C5-3942-F303C866E55D}"/>
              </a:ext>
            </a:extLst>
          </p:cNvPr>
          <p:cNvSpPr/>
          <p:nvPr/>
        </p:nvSpPr>
        <p:spPr>
          <a:xfrm>
            <a:off x="340659" y="233082"/>
            <a:ext cx="4727388" cy="8943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CNN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343B0C-140F-998A-F187-CB730269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69" y="4023692"/>
            <a:ext cx="5482375" cy="20414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20968A-4254-902B-A13B-9C61C1C43BCD}"/>
              </a:ext>
            </a:extLst>
          </p:cNvPr>
          <p:cNvSpPr/>
          <p:nvPr/>
        </p:nvSpPr>
        <p:spPr>
          <a:xfrm>
            <a:off x="8862549" y="6238329"/>
            <a:ext cx="1782415" cy="52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0.84875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F78364-D12F-06BB-304F-293562FFB31A}"/>
              </a:ext>
            </a:extLst>
          </p:cNvPr>
          <p:cNvSpPr/>
          <p:nvPr/>
        </p:nvSpPr>
        <p:spPr>
          <a:xfrm>
            <a:off x="424221" y="1892172"/>
            <a:ext cx="3454400" cy="1031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Resnet50 + RNN</a:t>
            </a:r>
          </a:p>
          <a:p>
            <a:pPr algn="ctr"/>
            <a:r>
              <a:rPr lang="en-US" altLang="ko-KR" dirty="0"/>
              <a:t>Augmentation</a:t>
            </a:r>
            <a:r>
              <a:rPr lang="ko-KR" altLang="en-US" dirty="0"/>
              <a:t> </a:t>
            </a:r>
            <a:r>
              <a:rPr lang="en-US" altLang="ko-KR" dirty="0"/>
              <a:t>Combo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44187FDD-900F-3B62-FEFC-A3E9C67FA1B2}"/>
              </a:ext>
            </a:extLst>
          </p:cNvPr>
          <p:cNvSpPr/>
          <p:nvPr/>
        </p:nvSpPr>
        <p:spPr>
          <a:xfrm>
            <a:off x="4181535" y="1937114"/>
            <a:ext cx="308759" cy="784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947497-A839-473F-25BD-E7EDC9410C65}"/>
              </a:ext>
            </a:extLst>
          </p:cNvPr>
          <p:cNvSpPr/>
          <p:nvPr/>
        </p:nvSpPr>
        <p:spPr>
          <a:xfrm>
            <a:off x="4651606" y="2138940"/>
            <a:ext cx="1668483" cy="36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82 epochs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B3685D-74D7-262E-4ADE-74BA2B4B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01" y="617675"/>
            <a:ext cx="4971918" cy="23060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8DE7BB-B6A1-D194-521D-0FFD3507B123}"/>
              </a:ext>
            </a:extLst>
          </p:cNvPr>
          <p:cNvSpPr/>
          <p:nvPr/>
        </p:nvSpPr>
        <p:spPr>
          <a:xfrm>
            <a:off x="424221" y="5566288"/>
            <a:ext cx="4535310" cy="6322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이거 </a:t>
            </a:r>
            <a:r>
              <a:rPr lang="en-US" altLang="ko-KR"/>
              <a:t>Resnet152</a:t>
            </a:r>
            <a:r>
              <a:rPr lang="ko-KR" altLang="en-US"/>
              <a:t>로 바꿨으나 결과 유사함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7CA0F5-257D-47F4-7589-BDB94D15B913}"/>
              </a:ext>
            </a:extLst>
          </p:cNvPr>
          <p:cNvSpPr/>
          <p:nvPr/>
        </p:nvSpPr>
        <p:spPr>
          <a:xfrm>
            <a:off x="8853495" y="3053181"/>
            <a:ext cx="1782415" cy="52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0.84007</a:t>
            </a:r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0F54008-0A0E-E0BE-2842-E6573DD2B165}"/>
              </a:ext>
            </a:extLst>
          </p:cNvPr>
          <p:cNvSpPr/>
          <p:nvPr/>
        </p:nvSpPr>
        <p:spPr>
          <a:xfrm>
            <a:off x="9663156" y="3707834"/>
            <a:ext cx="226503" cy="228349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8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4FB42E-B558-A6C5-3942-F303C866E55D}"/>
              </a:ext>
            </a:extLst>
          </p:cNvPr>
          <p:cNvSpPr/>
          <p:nvPr/>
        </p:nvSpPr>
        <p:spPr>
          <a:xfrm>
            <a:off x="340659" y="233082"/>
            <a:ext cx="4727388" cy="8943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CNN 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F78364-D12F-06BB-304F-293562FFB31A}"/>
              </a:ext>
            </a:extLst>
          </p:cNvPr>
          <p:cNvSpPr/>
          <p:nvPr/>
        </p:nvSpPr>
        <p:spPr>
          <a:xfrm>
            <a:off x="424221" y="1892172"/>
            <a:ext cx="3454400" cy="1306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Resnet152 + RNN</a:t>
            </a:r>
          </a:p>
          <a:p>
            <a:pPr algn="ctr"/>
            <a:r>
              <a:rPr lang="en-US" altLang="ko-KR" dirty="0"/>
              <a:t>Augmentation</a:t>
            </a:r>
            <a:r>
              <a:rPr lang="ko-KR" altLang="en-US" dirty="0"/>
              <a:t> </a:t>
            </a:r>
            <a:r>
              <a:rPr lang="en-US" altLang="ko-KR" dirty="0"/>
              <a:t>Combo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</a:p>
          <a:p>
            <a:pPr algn="ctr"/>
            <a:r>
              <a:rPr lang="en-US" altLang="ko-KR" dirty="0"/>
              <a:t>Data </a:t>
            </a:r>
            <a:r>
              <a:rPr lang="en-US" altLang="ko-KR" dirty="0" err="1"/>
              <a:t>Increament</a:t>
            </a:r>
            <a:r>
              <a:rPr lang="en-US" altLang="ko-KR" dirty="0"/>
              <a:t> +</a:t>
            </a:r>
          </a:p>
          <a:p>
            <a:pPr algn="ctr"/>
            <a:r>
              <a:rPr lang="en-US" altLang="ko-KR" dirty="0"/>
              <a:t>Stratified</a:t>
            </a: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44187FDD-900F-3B62-FEFC-A3E9C67FA1B2}"/>
              </a:ext>
            </a:extLst>
          </p:cNvPr>
          <p:cNvSpPr/>
          <p:nvPr/>
        </p:nvSpPr>
        <p:spPr>
          <a:xfrm>
            <a:off x="4181535" y="1937114"/>
            <a:ext cx="308759" cy="784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C0A1C7B-2AE6-78EC-446E-550FF15885F7}"/>
              </a:ext>
            </a:extLst>
          </p:cNvPr>
          <p:cNvSpPr/>
          <p:nvPr/>
        </p:nvSpPr>
        <p:spPr>
          <a:xfrm>
            <a:off x="4793208" y="1684659"/>
            <a:ext cx="4727388" cy="8943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과적합</a:t>
            </a:r>
            <a:r>
              <a:rPr lang="ko-KR" altLang="en-US" dirty="0"/>
              <a:t> 테스트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B620BB-3B80-2F87-44DB-9F4FFB3D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6096000" cy="19359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A6C2A4-C06B-18FF-59C2-CCEB6C82E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18" y="3413177"/>
            <a:ext cx="6248706" cy="19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9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2483CB-D92D-E8B3-B960-E6348C083073}"/>
              </a:ext>
            </a:extLst>
          </p:cNvPr>
          <p:cNvSpPr/>
          <p:nvPr/>
        </p:nvSpPr>
        <p:spPr>
          <a:xfrm>
            <a:off x="281608" y="207513"/>
            <a:ext cx="3454400" cy="1306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Resnet152 + RNN</a:t>
            </a:r>
          </a:p>
          <a:p>
            <a:pPr algn="ctr"/>
            <a:r>
              <a:rPr lang="en-US" altLang="ko-KR" dirty="0"/>
              <a:t>Augmentation</a:t>
            </a:r>
            <a:r>
              <a:rPr lang="ko-KR" altLang="en-US" dirty="0"/>
              <a:t> </a:t>
            </a:r>
            <a:r>
              <a:rPr lang="en-US" altLang="ko-KR" dirty="0"/>
              <a:t>Combo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</a:p>
          <a:p>
            <a:pPr algn="ctr"/>
            <a:r>
              <a:rPr lang="en-US" altLang="ko-KR" dirty="0"/>
              <a:t>Data </a:t>
            </a:r>
            <a:r>
              <a:rPr lang="en-US" altLang="ko-KR" dirty="0" err="1"/>
              <a:t>Increament</a:t>
            </a:r>
            <a:r>
              <a:rPr lang="en-US" altLang="ko-KR" dirty="0"/>
              <a:t> +</a:t>
            </a:r>
          </a:p>
          <a:p>
            <a:pPr algn="ctr"/>
            <a:r>
              <a:rPr lang="en-US" altLang="ko-KR" dirty="0"/>
              <a:t>Stratified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2DD6032-0D4D-2559-691C-67D922A2047C}"/>
              </a:ext>
            </a:extLst>
          </p:cNvPr>
          <p:cNvSpPr/>
          <p:nvPr/>
        </p:nvSpPr>
        <p:spPr>
          <a:xfrm>
            <a:off x="4172422" y="343949"/>
            <a:ext cx="4727388" cy="8943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과적합</a:t>
            </a:r>
            <a:r>
              <a:rPr lang="ko-KR" altLang="en-US" dirty="0"/>
              <a:t> 테스트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0D10C-56C5-4EBC-D652-BFBE9CFD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" y="1608588"/>
            <a:ext cx="5855407" cy="1935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6CAC8D-BE54-28FC-4C1D-BD9F870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294" y="1592766"/>
            <a:ext cx="6248706" cy="195181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18C764-4678-C0B8-96C3-5C22BD8AA2DA}"/>
              </a:ext>
            </a:extLst>
          </p:cNvPr>
          <p:cNvSpPr/>
          <p:nvPr/>
        </p:nvSpPr>
        <p:spPr>
          <a:xfrm>
            <a:off x="1203874" y="4641062"/>
            <a:ext cx="3498210" cy="612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추론결과비교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2F62285-4ED7-7B8E-972A-7C5DF04FC466}"/>
              </a:ext>
            </a:extLst>
          </p:cNvPr>
          <p:cNvSpPr/>
          <p:nvPr/>
        </p:nvSpPr>
        <p:spPr>
          <a:xfrm>
            <a:off x="1986903" y="3608675"/>
            <a:ext cx="1593908" cy="612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78 epochs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7329D3-8A7E-3B14-E0B8-08C5D0481C12}"/>
              </a:ext>
            </a:extLst>
          </p:cNvPr>
          <p:cNvSpPr/>
          <p:nvPr/>
        </p:nvSpPr>
        <p:spPr>
          <a:xfrm>
            <a:off x="8270693" y="3608675"/>
            <a:ext cx="1593908" cy="612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55 epochs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18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7C29FE-19BD-2257-7822-0E629482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4" y="788566"/>
            <a:ext cx="2573500" cy="584293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33BA51-6B9E-8A1A-0B9B-C07B21D17644}"/>
              </a:ext>
            </a:extLst>
          </p:cNvPr>
          <p:cNvSpPr/>
          <p:nvPr/>
        </p:nvSpPr>
        <p:spPr>
          <a:xfrm>
            <a:off x="116158" y="102077"/>
            <a:ext cx="1593908" cy="612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78 epochs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796FAF-57CA-5AB2-2D21-06B8D55E69CB}"/>
              </a:ext>
            </a:extLst>
          </p:cNvPr>
          <p:cNvSpPr/>
          <p:nvPr/>
        </p:nvSpPr>
        <p:spPr>
          <a:xfrm>
            <a:off x="1921189" y="102077"/>
            <a:ext cx="1593908" cy="612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84 score(90 epochs)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B37425-5D1D-9B48-5620-3F48B96D05BD}"/>
              </a:ext>
            </a:extLst>
          </p:cNvPr>
          <p:cNvSpPr/>
          <p:nvPr/>
        </p:nvSpPr>
        <p:spPr>
          <a:xfrm>
            <a:off x="3875713" y="102077"/>
            <a:ext cx="2860647" cy="612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2C4D51-BCA8-36C3-AE6E-C5BAA6DB7053}"/>
              </a:ext>
            </a:extLst>
          </p:cNvPr>
          <p:cNvSpPr/>
          <p:nvPr/>
        </p:nvSpPr>
        <p:spPr>
          <a:xfrm>
            <a:off x="7483091" y="149625"/>
            <a:ext cx="1593908" cy="612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38 epochs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702B19-15AE-1909-EC54-EE8591E32AE4}"/>
              </a:ext>
            </a:extLst>
          </p:cNvPr>
          <p:cNvSpPr/>
          <p:nvPr/>
        </p:nvSpPr>
        <p:spPr>
          <a:xfrm>
            <a:off x="9288122" y="149625"/>
            <a:ext cx="1593908" cy="612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84 score(90 epochs)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B59701-FDCA-F764-5F79-7916787A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008" y="1176501"/>
            <a:ext cx="2368364" cy="5910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2A5AAA-652D-58BB-ED24-1CB2CAB2EEEF}"/>
              </a:ext>
            </a:extLst>
          </p:cNvPr>
          <p:cNvSpPr txBox="1"/>
          <p:nvPr/>
        </p:nvSpPr>
        <p:spPr>
          <a:xfrm>
            <a:off x="3297921" y="889233"/>
            <a:ext cx="1155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10374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15604-2ABD-D860-91B4-7F49785B29E5}"/>
              </a:ext>
            </a:extLst>
          </p:cNvPr>
          <p:cNvSpPr txBox="1"/>
          <p:nvPr/>
        </p:nvSpPr>
        <p:spPr>
          <a:xfrm>
            <a:off x="10485813" y="889233"/>
            <a:ext cx="1155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12663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A1676C-C3EE-57AB-2E8E-E734CAF76BFE}"/>
              </a:ext>
            </a:extLst>
          </p:cNvPr>
          <p:cNvCxnSpPr/>
          <p:nvPr/>
        </p:nvCxnSpPr>
        <p:spPr>
          <a:xfrm>
            <a:off x="2763430" y="2083699"/>
            <a:ext cx="5757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7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9532E0-4022-7F9B-C0F6-A2167B12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31" y="897622"/>
            <a:ext cx="2612669" cy="596037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27CFB3-253F-F38F-0D9A-50B29803DB66}"/>
              </a:ext>
            </a:extLst>
          </p:cNvPr>
          <p:cNvSpPr/>
          <p:nvPr/>
        </p:nvSpPr>
        <p:spPr>
          <a:xfrm>
            <a:off x="116158" y="102077"/>
            <a:ext cx="1593908" cy="612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 epochs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D81338-97EB-68D5-3418-450DA18CA51C}"/>
              </a:ext>
            </a:extLst>
          </p:cNvPr>
          <p:cNvSpPr/>
          <p:nvPr/>
        </p:nvSpPr>
        <p:spPr>
          <a:xfrm>
            <a:off x="1921189" y="102077"/>
            <a:ext cx="1593908" cy="612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84 score(90 epochs)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D2E01-6EC2-68E2-E992-DBE9C5EDB06B}"/>
              </a:ext>
            </a:extLst>
          </p:cNvPr>
          <p:cNvSpPr txBox="1"/>
          <p:nvPr/>
        </p:nvSpPr>
        <p:spPr>
          <a:xfrm>
            <a:off x="3793921" y="223609"/>
            <a:ext cx="1080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10374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31D7A4-91C7-E724-B44F-3A2E0F596528}"/>
              </a:ext>
            </a:extLst>
          </p:cNvPr>
          <p:cNvSpPr/>
          <p:nvPr/>
        </p:nvSpPr>
        <p:spPr>
          <a:xfrm>
            <a:off x="5152827" y="246679"/>
            <a:ext cx="5972961" cy="2122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84</a:t>
            </a:r>
            <a:r>
              <a:rPr lang="ko-KR" altLang="en-US" dirty="0"/>
              <a:t>점 </a:t>
            </a:r>
            <a:r>
              <a:rPr lang="ko-KR" altLang="en-US" dirty="0" err="1"/>
              <a:t>짜리랑</a:t>
            </a:r>
            <a:r>
              <a:rPr lang="ko-KR" altLang="en-US" dirty="0"/>
              <a:t> 같은 글자 개수 </a:t>
            </a:r>
            <a:r>
              <a:rPr lang="ko-KR" altLang="en-US" dirty="0" err="1"/>
              <a:t>비교해보면은</a:t>
            </a:r>
            <a:endParaRPr lang="en-US" altLang="ko-KR" dirty="0"/>
          </a:p>
          <a:p>
            <a:pPr algn="ctr"/>
            <a:r>
              <a:rPr lang="en-US" altLang="ko-KR" dirty="0"/>
              <a:t>100 or 78</a:t>
            </a:r>
            <a:r>
              <a:rPr lang="ko-KR" altLang="en-US" dirty="0"/>
              <a:t> </a:t>
            </a:r>
            <a:r>
              <a:rPr lang="en-US" altLang="ko-KR" dirty="0"/>
              <a:t>epochs </a:t>
            </a:r>
            <a:r>
              <a:rPr lang="ko-KR" altLang="en-US" dirty="0"/>
              <a:t>둘 다 </a:t>
            </a:r>
            <a:r>
              <a:rPr lang="en-US" altLang="ko-KR" dirty="0"/>
              <a:t>10374</a:t>
            </a:r>
          </a:p>
          <a:p>
            <a:pPr algn="ctr"/>
            <a:r>
              <a:rPr lang="en-US" altLang="ko-KR" dirty="0"/>
              <a:t>55 epochs</a:t>
            </a:r>
            <a:r>
              <a:rPr lang="ko-KR" altLang="en-US" dirty="0"/>
              <a:t> </a:t>
            </a:r>
            <a:r>
              <a:rPr lang="en-US" altLang="ko-KR" dirty="0"/>
              <a:t>10845</a:t>
            </a:r>
          </a:p>
          <a:p>
            <a:pPr algn="ctr"/>
            <a:r>
              <a:rPr lang="en-US" altLang="ko-KR" dirty="0"/>
              <a:t>38</a:t>
            </a:r>
            <a:r>
              <a:rPr lang="ko-KR" altLang="en-US" dirty="0"/>
              <a:t> </a:t>
            </a:r>
            <a:r>
              <a:rPr lang="en-US" altLang="ko-KR" dirty="0"/>
              <a:t>epochs</a:t>
            </a:r>
            <a:r>
              <a:rPr lang="ko-KR" altLang="en-US" dirty="0"/>
              <a:t> 랑은 </a:t>
            </a:r>
            <a:r>
              <a:rPr lang="en-US" altLang="ko-KR" dirty="0"/>
              <a:t>12663</a:t>
            </a:r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A4A2CA4-B889-A660-F4FB-F9E323978A93}"/>
              </a:ext>
            </a:extLst>
          </p:cNvPr>
          <p:cNvSpPr/>
          <p:nvPr/>
        </p:nvSpPr>
        <p:spPr>
          <a:xfrm>
            <a:off x="7916998" y="2655116"/>
            <a:ext cx="444617" cy="931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3DB7201-2768-496B-10ED-6884DC745EC9}"/>
              </a:ext>
            </a:extLst>
          </p:cNvPr>
          <p:cNvSpPr/>
          <p:nvPr/>
        </p:nvSpPr>
        <p:spPr>
          <a:xfrm>
            <a:off x="5471129" y="3872316"/>
            <a:ext cx="5342279" cy="1842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제출 계획</a:t>
            </a:r>
            <a:r>
              <a:rPr lang="en-US" altLang="ko-KR" dirty="0"/>
              <a:t>.. </a:t>
            </a:r>
            <a:r>
              <a:rPr lang="ko-KR" altLang="en-US" dirty="0"/>
              <a:t>다 </a:t>
            </a:r>
            <a:r>
              <a:rPr lang="ko-KR" altLang="en-US" dirty="0" err="1"/>
              <a:t>짜졌음</a:t>
            </a:r>
            <a:r>
              <a:rPr lang="en-US" altLang="ko-KR" dirty="0"/>
              <a:t>.. 38 epochs </a:t>
            </a:r>
            <a:r>
              <a:rPr lang="ko-KR" altLang="en-US" dirty="0"/>
              <a:t>짜리로 한 번 해보고 </a:t>
            </a:r>
            <a:r>
              <a:rPr lang="en-US" altLang="ko-KR" dirty="0"/>
              <a:t>.. ! </a:t>
            </a:r>
          </a:p>
          <a:p>
            <a:pPr algn="ctr"/>
            <a:r>
              <a:rPr lang="en-US" altLang="ko-KR" dirty="0"/>
              <a:t>152 </a:t>
            </a:r>
            <a:r>
              <a:rPr lang="ko-KR" altLang="en-US" dirty="0"/>
              <a:t>로 </a:t>
            </a:r>
            <a:r>
              <a:rPr lang="ko-KR" altLang="en-US" dirty="0" err="1"/>
              <a:t>바꾼걸로</a:t>
            </a:r>
            <a:r>
              <a:rPr lang="ko-KR" altLang="en-US" dirty="0"/>
              <a:t> 해서 제출해보고 하면 끝</a:t>
            </a:r>
            <a:r>
              <a:rPr lang="en-US" altLang="ko-KR" dirty="0"/>
              <a:t>!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77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95884D-3121-297B-7B71-370BB7B3D28D}"/>
              </a:ext>
            </a:extLst>
          </p:cNvPr>
          <p:cNvSpPr txBox="1"/>
          <p:nvPr/>
        </p:nvSpPr>
        <p:spPr>
          <a:xfrm>
            <a:off x="595250" y="305191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https://cvml.tistory.com/16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91C0D1-B69B-612C-F3FC-42789340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7" y="937930"/>
            <a:ext cx="5858963" cy="5789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9A699A-165E-6B97-E8CB-CCEC9BC7A769}"/>
              </a:ext>
            </a:extLst>
          </p:cNvPr>
          <p:cNvSpPr txBox="1"/>
          <p:nvPr/>
        </p:nvSpPr>
        <p:spPr>
          <a:xfrm>
            <a:off x="6382987" y="1290844"/>
            <a:ext cx="4908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https://github.com/clovaai/CRAFT-pytorch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9C96F6-E6B8-6688-5540-11FB57782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0176"/>
            <a:ext cx="5949538" cy="17715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FC7BE1-1441-917A-B48F-B3A340ACF64F}"/>
              </a:ext>
            </a:extLst>
          </p:cNvPr>
          <p:cNvSpPr/>
          <p:nvPr/>
        </p:nvSpPr>
        <p:spPr>
          <a:xfrm>
            <a:off x="6096000" y="3788229"/>
            <a:ext cx="5743699" cy="973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Pretrained </a:t>
            </a:r>
            <a:r>
              <a:rPr lang="ko-KR" altLang="en-US" dirty="0"/>
              <a:t>쓸 수 </a:t>
            </a:r>
            <a:r>
              <a:rPr lang="ko-KR" altLang="en-US" dirty="0" err="1"/>
              <a:t>있는건</a:t>
            </a:r>
            <a:r>
              <a:rPr lang="en-US" altLang="ko-KR" dirty="0"/>
              <a:t>.. </a:t>
            </a:r>
            <a:r>
              <a:rPr lang="ko-KR" altLang="en-US" dirty="0"/>
              <a:t>이게 최대인듯 한데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dirty="0" err="1"/>
              <a:t>Aihub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 이용해서 </a:t>
            </a:r>
            <a:r>
              <a:rPr lang="ko-KR" altLang="en-US" dirty="0" err="1"/>
              <a:t>논문내고</a:t>
            </a:r>
            <a:r>
              <a:rPr lang="ko-KR" altLang="en-US" dirty="0"/>
              <a:t> </a:t>
            </a:r>
            <a:r>
              <a:rPr lang="en-US" altLang="ko-KR" dirty="0"/>
              <a:t>pretrained </a:t>
            </a:r>
            <a:r>
              <a:rPr lang="ko-KR" altLang="en-US" dirty="0"/>
              <a:t>냈으면 베스트 </a:t>
            </a:r>
          </a:p>
        </p:txBody>
      </p:sp>
    </p:spTree>
    <p:extLst>
      <p:ext uri="{BB962C8B-B14F-4D97-AF65-F5344CB8AC3E}">
        <p14:creationId xmlns:p14="http://schemas.microsoft.com/office/powerpoint/2010/main" val="68510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3A8A81-F61F-1C01-5C8F-5DBACE41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3" y="629391"/>
            <a:ext cx="5990926" cy="42156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FFD4D3-0531-17AE-4175-00F4C973663F}"/>
              </a:ext>
            </a:extLst>
          </p:cNvPr>
          <p:cNvSpPr/>
          <p:nvPr/>
        </p:nvSpPr>
        <p:spPr>
          <a:xfrm>
            <a:off x="6047448" y="228608"/>
            <a:ext cx="5743699" cy="973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Post-Processing </a:t>
            </a:r>
            <a:r>
              <a:rPr lang="ko-KR" altLang="en-US"/>
              <a:t>대회문의 결과 </a:t>
            </a:r>
            <a:r>
              <a:rPr lang="en-US" altLang="ko-KR"/>
              <a:t>=&gt; </a:t>
            </a:r>
            <a:r>
              <a:rPr lang="ko-KR" altLang="en-US"/>
              <a:t>사용가능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C43402-8F47-437A-A2A7-9AC840008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49" y="1288473"/>
            <a:ext cx="2429865" cy="2044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C6FB29-91E6-BC4D-051F-1B3F9E5AF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49" y="3461669"/>
            <a:ext cx="3323853" cy="23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7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A2E53A-99B4-CCB4-49CA-E9EEB794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9" y="219692"/>
            <a:ext cx="7170175" cy="62856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948E0D-EE03-E5F1-0D88-11A7D7A11AD0}"/>
              </a:ext>
            </a:extLst>
          </p:cNvPr>
          <p:cNvSpPr/>
          <p:nvPr/>
        </p:nvSpPr>
        <p:spPr>
          <a:xfrm>
            <a:off x="7541777" y="178026"/>
            <a:ext cx="3928684" cy="938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Naver</a:t>
            </a:r>
            <a:r>
              <a:rPr lang="ko-KR" altLang="en-US"/>
              <a:t> </a:t>
            </a:r>
            <a:r>
              <a:rPr lang="en-US" altLang="ko-KR"/>
              <a:t>CLOVA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942753-2CF5-EF00-BFAE-21A3BD33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4" y="394758"/>
            <a:ext cx="7661140" cy="60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27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E9F7A6-DA7D-60D6-A4D4-1875DF18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38" y="665817"/>
            <a:ext cx="8565124" cy="56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9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5FCFF-C18E-7CCE-9058-E95B2EBF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4" y="1407683"/>
            <a:ext cx="11910872" cy="42390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703718-36BF-9785-8458-0E0014FE39B7}"/>
              </a:ext>
            </a:extLst>
          </p:cNvPr>
          <p:cNvSpPr/>
          <p:nvPr/>
        </p:nvSpPr>
        <p:spPr>
          <a:xfrm>
            <a:off x="265348" y="231569"/>
            <a:ext cx="3705101" cy="86689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Train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091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7EEA-1058-B2C9-08E6-4E5EDCA5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55" y="172192"/>
            <a:ext cx="8664434" cy="528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FF09E8-0D4D-2369-8F30-1D481D5FDF00}"/>
              </a:ext>
            </a:extLst>
          </p:cNvPr>
          <p:cNvSpPr txBox="1"/>
          <p:nvPr/>
        </p:nvSpPr>
        <p:spPr>
          <a:xfrm>
            <a:off x="434933" y="132032"/>
            <a:ext cx="609501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#-------------------------</a:t>
            </a:r>
          </a:p>
          <a:p>
            <a:r>
              <a:rPr lang="ko-KR" altLang="en-US" dirty="0" err="1"/>
              <a:t>Recomended</a:t>
            </a:r>
            <a:r>
              <a:rPr lang="ko-KR" altLang="en-US" dirty="0"/>
              <a:t> </a:t>
            </a:r>
            <a:r>
              <a:rPr lang="ko-KR" altLang="en-US" dirty="0" err="1"/>
              <a:t>References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Dataset</a:t>
            </a:r>
            <a:endParaRPr lang="ko-KR" altLang="en-US" dirty="0"/>
          </a:p>
          <a:p>
            <a:r>
              <a:rPr lang="ko-KR" altLang="en-US" dirty="0"/>
              <a:t>IAM (IAM </a:t>
            </a:r>
            <a:r>
              <a:rPr lang="ko-KR" altLang="en-US" dirty="0" err="1"/>
              <a:t>Handwriting</a:t>
            </a:r>
            <a:r>
              <a:rPr lang="ko-KR" altLang="en-US" dirty="0"/>
              <a:t>) </a:t>
            </a:r>
          </a:p>
          <a:p>
            <a:r>
              <a:rPr lang="ko-KR" altLang="en-US" dirty="0"/>
              <a:t>https://paperswithcode.com/dataset/iam</a:t>
            </a:r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Papers</a:t>
            </a:r>
            <a:endParaRPr lang="ko-KR" altLang="en-US" dirty="0"/>
          </a:p>
          <a:p>
            <a:r>
              <a:rPr lang="ko-KR" altLang="en-US" dirty="0"/>
              <a:t>1. </a:t>
            </a:r>
            <a:r>
              <a:rPr lang="ko-KR" altLang="en-US" dirty="0" err="1"/>
              <a:t>Easeter</a:t>
            </a:r>
            <a:r>
              <a:rPr lang="ko-KR" altLang="en-US" dirty="0"/>
              <a:t> 2.0 </a:t>
            </a:r>
          </a:p>
          <a:p>
            <a:r>
              <a:rPr lang="ko-KR" altLang="en-US" dirty="0"/>
              <a:t>2. VAN</a:t>
            </a:r>
          </a:p>
          <a:p>
            <a:r>
              <a:rPr lang="ko-KR" altLang="en-US" dirty="0"/>
              <a:t>3. DAN</a:t>
            </a:r>
          </a:p>
          <a:p>
            <a:r>
              <a:rPr lang="ko-KR" altLang="en-US" dirty="0"/>
              <a:t>https://paperswithcode.com/sota/handwritten-text-recognition-on-iam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Naver</a:t>
            </a:r>
            <a:endParaRPr lang="ko-KR" altLang="en-US" dirty="0"/>
          </a:p>
          <a:p>
            <a:r>
              <a:rPr lang="ko-KR" altLang="en-US" dirty="0"/>
              <a:t>네이버-CRAFT (https://github.com/clovaai/CRAFT-pytorch)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대회 방법론 </a:t>
            </a:r>
          </a:p>
          <a:p>
            <a:r>
              <a:rPr lang="ko-KR" altLang="en-US" dirty="0"/>
              <a:t>OCR 방법론( https://cvml.tistory.com/16 )</a:t>
            </a:r>
          </a:p>
        </p:txBody>
      </p:sp>
    </p:spTree>
    <p:extLst>
      <p:ext uri="{BB962C8B-B14F-4D97-AF65-F5344CB8AC3E}">
        <p14:creationId xmlns:p14="http://schemas.microsoft.com/office/powerpoint/2010/main" val="3264108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EA78DF-2D87-0DF1-BEB4-E1653C589A5C}"/>
              </a:ext>
            </a:extLst>
          </p:cNvPr>
          <p:cNvSpPr/>
          <p:nvPr/>
        </p:nvSpPr>
        <p:spPr>
          <a:xfrm>
            <a:off x="692974" y="273132"/>
            <a:ext cx="4330535" cy="11459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[OCR]_End-to_End-Hadnwritten_Vertical_Attention_Network_2012.03868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0711E0-014A-0B6E-E0BC-680B8022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96" y="1704109"/>
            <a:ext cx="4487113" cy="2289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134C9C-B1B5-38C7-1E81-5A6C673C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73" y="421573"/>
            <a:ext cx="5436368" cy="47382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9CB3EE-3B6E-B3E7-2D5C-45303D356739}"/>
              </a:ext>
            </a:extLst>
          </p:cNvPr>
          <p:cNvSpPr/>
          <p:nvPr/>
        </p:nvSpPr>
        <p:spPr>
          <a:xfrm>
            <a:off x="608746" y="4472946"/>
            <a:ext cx="4657960" cy="2070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CutMix </a:t>
            </a:r>
            <a:r>
              <a:rPr lang="ko-KR" altLang="en-US"/>
              <a:t>기법과 유사</a:t>
            </a:r>
            <a:r>
              <a:rPr lang="en-US" altLang="ko-KR"/>
              <a:t> =&gt; </a:t>
            </a:r>
            <a:r>
              <a:rPr lang="ko-KR" altLang="en-US"/>
              <a:t>시도하였으나 크게 성능향상 되진 않았음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CDEC13-5B63-8878-3465-02363582D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841" y="5488158"/>
            <a:ext cx="6248497" cy="9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61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305068-9C2F-0D9A-9CF8-C889B153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98" y="318782"/>
            <a:ext cx="4118463" cy="216248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2A8EDD-5047-1925-36DB-7342F7106BC9}"/>
              </a:ext>
            </a:extLst>
          </p:cNvPr>
          <p:cNvSpPr/>
          <p:nvPr/>
        </p:nvSpPr>
        <p:spPr>
          <a:xfrm>
            <a:off x="352338" y="444617"/>
            <a:ext cx="2340528" cy="1912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길이 </a:t>
            </a:r>
            <a:r>
              <a:rPr lang="en-US" altLang="ko-KR" dirty="0"/>
              <a:t>5 </a:t>
            </a:r>
            <a:r>
              <a:rPr lang="ko-KR" altLang="en-US" dirty="0" err="1"/>
              <a:t>짜리</a:t>
            </a:r>
            <a:r>
              <a:rPr lang="ko-KR" altLang="en-US" dirty="0"/>
              <a:t> 단어 생성</a:t>
            </a:r>
            <a:endParaRPr lang="en-US" altLang="ko-KR" dirty="0"/>
          </a:p>
          <a:p>
            <a:pPr algn="ctr"/>
            <a:r>
              <a:rPr lang="en-US" altLang="ko-KR" dirty="0"/>
              <a:t>2+3</a:t>
            </a:r>
            <a:r>
              <a:rPr lang="ko-KR" altLang="en-US" dirty="0"/>
              <a:t>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15F3377-E78B-F4C5-9639-3FA07EE48C39}"/>
              </a:ext>
            </a:extLst>
          </p:cNvPr>
          <p:cNvSpPr/>
          <p:nvPr/>
        </p:nvSpPr>
        <p:spPr>
          <a:xfrm>
            <a:off x="352338" y="2862044"/>
            <a:ext cx="2340528" cy="1912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길이 </a:t>
            </a:r>
            <a:r>
              <a:rPr lang="en-US" altLang="ko-KR" dirty="0"/>
              <a:t>6 </a:t>
            </a:r>
            <a:r>
              <a:rPr lang="ko-KR" altLang="en-US" dirty="0" err="1"/>
              <a:t>짜리</a:t>
            </a:r>
            <a:r>
              <a:rPr lang="ko-KR" altLang="en-US" dirty="0"/>
              <a:t> 단어 생성 </a:t>
            </a:r>
            <a:endParaRPr lang="en-US" altLang="ko-KR" dirty="0"/>
          </a:p>
          <a:p>
            <a:pPr algn="ctr"/>
            <a:r>
              <a:rPr lang="en-US" altLang="ko-KR" dirty="0"/>
              <a:t>4+2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792F66-A570-B982-1CFE-87D0829B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98" y="2862044"/>
            <a:ext cx="4550722" cy="20673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7E2129-D0CD-3BD6-5EAD-CACBFBA257D1}"/>
              </a:ext>
            </a:extLst>
          </p:cNvPr>
          <p:cNvSpPr/>
          <p:nvPr/>
        </p:nvSpPr>
        <p:spPr>
          <a:xfrm>
            <a:off x="8581938" y="3078760"/>
            <a:ext cx="2910979" cy="163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5864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2A8D43-DAD0-BA5B-C68E-DC47191697F3}"/>
              </a:ext>
            </a:extLst>
          </p:cNvPr>
          <p:cNvSpPr/>
          <p:nvPr/>
        </p:nvSpPr>
        <p:spPr>
          <a:xfrm>
            <a:off x="8581937" y="533400"/>
            <a:ext cx="2910979" cy="1635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5864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EFE8CC-AF30-C6C7-7002-B507BB755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698" y="5163853"/>
            <a:ext cx="1931871" cy="13753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B8B795-A68E-CA1D-2DFA-703724D75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885" y="5163853"/>
            <a:ext cx="1931871" cy="139701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1498440-170B-E08E-AF07-256A73969532}"/>
              </a:ext>
            </a:extLst>
          </p:cNvPr>
          <p:cNvSpPr/>
          <p:nvPr/>
        </p:nvSpPr>
        <p:spPr>
          <a:xfrm>
            <a:off x="5195167" y="5696125"/>
            <a:ext cx="469784" cy="251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451A5F-5A32-03E7-3357-39B08FF56ED4}"/>
              </a:ext>
            </a:extLst>
          </p:cNvPr>
          <p:cNvSpPr/>
          <p:nvPr/>
        </p:nvSpPr>
        <p:spPr>
          <a:xfrm rot="422861">
            <a:off x="5173173" y="1219410"/>
            <a:ext cx="1692041" cy="7849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12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718EAC6-CBA4-4E26-9008-8B7439C2C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7819"/>
            <a:ext cx="5654180" cy="238070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4AA762-F6ED-35E3-0B06-8024856F6602}"/>
              </a:ext>
            </a:extLst>
          </p:cNvPr>
          <p:cNvSpPr/>
          <p:nvPr/>
        </p:nvSpPr>
        <p:spPr>
          <a:xfrm>
            <a:off x="494950" y="1667314"/>
            <a:ext cx="4538443" cy="121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추가 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B80410D-A578-67E2-F391-186A180B8040}"/>
              </a:ext>
            </a:extLst>
          </p:cNvPr>
          <p:cNvSpPr/>
          <p:nvPr/>
        </p:nvSpPr>
        <p:spPr>
          <a:xfrm>
            <a:off x="6750691" y="1660676"/>
            <a:ext cx="4538443" cy="121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추가 후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286900-5F2E-C952-365F-0931639D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380" y="2934751"/>
            <a:ext cx="6461620" cy="240604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B4F741-F277-1410-8155-38C0F3FE46CC}"/>
              </a:ext>
            </a:extLst>
          </p:cNvPr>
          <p:cNvSpPr/>
          <p:nvPr/>
        </p:nvSpPr>
        <p:spPr>
          <a:xfrm>
            <a:off x="3748830" y="5396369"/>
            <a:ext cx="5034443" cy="1348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이게 생각보다 유효하지 않았다 </a:t>
            </a:r>
            <a:r>
              <a:rPr lang="en-US" altLang="ko-KR" dirty="0"/>
              <a:t>… ?</a:t>
            </a:r>
          </a:p>
          <a:p>
            <a:pPr algn="ctr"/>
            <a:r>
              <a:rPr lang="ko-KR" altLang="en-US" dirty="0"/>
              <a:t>아니면</a:t>
            </a:r>
            <a:r>
              <a:rPr lang="en-US" altLang="ko-KR" dirty="0"/>
              <a:t>.. </a:t>
            </a:r>
            <a:r>
              <a:rPr lang="ko-KR" altLang="en-US" dirty="0"/>
              <a:t>목표로 했던 효과는 맞는데</a:t>
            </a:r>
            <a:r>
              <a:rPr lang="en-US" altLang="ko-KR" dirty="0"/>
              <a:t>.. TEST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또한 결과적으로는</a:t>
            </a:r>
            <a:r>
              <a:rPr lang="en-US" altLang="ko-KR" dirty="0"/>
              <a:t>.. 6</a:t>
            </a:r>
            <a:r>
              <a:rPr lang="ko-KR" altLang="en-US" dirty="0"/>
              <a:t>개 이하의 단어들의 비율이 훨씬 많아서</a:t>
            </a:r>
            <a:r>
              <a:rPr lang="en-US" altLang="ko-KR" dirty="0"/>
              <a:t>,, </a:t>
            </a:r>
            <a:r>
              <a:rPr lang="ko-KR" altLang="en-US" dirty="0"/>
              <a:t>영향을 주지 </a:t>
            </a:r>
            <a:r>
              <a:rPr lang="ko-KR" altLang="en-US" dirty="0" err="1"/>
              <a:t>못햇다</a:t>
            </a:r>
            <a:r>
              <a:rPr lang="en-US" altLang="ko-KR" dirty="0"/>
              <a:t>?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44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F55135-A169-C10E-A051-B910172BFBCD}"/>
              </a:ext>
            </a:extLst>
          </p:cNvPr>
          <p:cNvSpPr/>
          <p:nvPr/>
        </p:nvSpPr>
        <p:spPr>
          <a:xfrm>
            <a:off x="981512" y="427838"/>
            <a:ext cx="6946084" cy="1243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Stratify </a:t>
            </a:r>
            <a:r>
              <a:rPr lang="ko-KR" altLang="en-US"/>
              <a:t>로</a:t>
            </a:r>
            <a:r>
              <a:rPr lang="en-US" altLang="ko-KR"/>
              <a:t>, Train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Validation </a:t>
            </a:r>
            <a:r>
              <a:rPr lang="ko-KR" altLang="en-US"/>
              <a:t>데이터 새로 만듬 </a:t>
            </a:r>
            <a:endParaRPr lang="en-US" altLang="ko-KR" dirty="0"/>
          </a:p>
          <a:p>
            <a:pPr algn="ctr"/>
            <a:r>
              <a:rPr lang="en-US" altLang="ko-KR" dirty="0"/>
              <a:t>K-Fold </a:t>
            </a:r>
            <a:r>
              <a:rPr lang="ko-KR" altLang="en-US" dirty="0"/>
              <a:t>할 수 있도록 </a:t>
            </a:r>
            <a:r>
              <a:rPr lang="en-US" altLang="ko-KR" dirty="0"/>
              <a:t>Data Selection </a:t>
            </a:r>
            <a:r>
              <a:rPr lang="ko-KR" altLang="en-US" dirty="0"/>
              <a:t>을 바꿔보자</a:t>
            </a:r>
            <a:r>
              <a:rPr lang="en-US" altLang="ko-KR" dirty="0"/>
              <a:t>~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E957C9-8483-B2AF-379F-E29102DE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98" y="1976416"/>
            <a:ext cx="4095888" cy="4037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F749FB-EA77-D916-1756-C43D8D549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266" y="1976416"/>
            <a:ext cx="4106708" cy="40376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130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AC7286-452E-0F4B-950F-DFBB603B6F9D}"/>
              </a:ext>
            </a:extLst>
          </p:cNvPr>
          <p:cNvSpPr/>
          <p:nvPr/>
        </p:nvSpPr>
        <p:spPr>
          <a:xfrm>
            <a:off x="381662" y="278297"/>
            <a:ext cx="4003482" cy="974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Dataset</a:t>
            </a:r>
            <a:r>
              <a:rPr lang="ko-KR" altLang="en-US"/>
              <a:t> </a:t>
            </a:r>
            <a:r>
              <a:rPr lang="en-US" altLang="ko-KR"/>
              <a:t>Augmentation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BCF05-4E9C-13CD-096F-F571CE6A9D00}"/>
              </a:ext>
            </a:extLst>
          </p:cNvPr>
          <p:cNvSpPr txBox="1"/>
          <p:nvPr/>
        </p:nvSpPr>
        <p:spPr>
          <a:xfrm>
            <a:off x="520810" y="1335880"/>
            <a:ext cx="386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hits</a:t>
            </a:r>
            <a:r>
              <a:rPr lang="ko-KR" altLang="en-US"/>
              <a:t> </a:t>
            </a:r>
            <a:r>
              <a:rPr lang="en-US" altLang="ko-KR"/>
              <a:t>about</a:t>
            </a:r>
            <a:r>
              <a:rPr lang="ko-KR" altLang="en-US"/>
              <a:t> </a:t>
            </a:r>
            <a:r>
              <a:rPr lang="en-US" altLang="ko-KR"/>
              <a:t>“blurry</a:t>
            </a:r>
            <a:r>
              <a:rPr lang="ko-KR" altLang="en-US"/>
              <a:t> </a:t>
            </a:r>
            <a:r>
              <a:rPr lang="en-US" altLang="ko-KR"/>
              <a:t>images”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788D9-EFA7-33B2-69F8-C7128BFC670B}"/>
              </a:ext>
            </a:extLst>
          </p:cNvPr>
          <p:cNvSpPr txBox="1"/>
          <p:nvPr/>
        </p:nvSpPr>
        <p:spPr>
          <a:xfrm>
            <a:off x="3947773" y="1343648"/>
            <a:ext cx="609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refer to : </a:t>
            </a:r>
            <a:r>
              <a:rPr lang="ko-KR" altLang="en-US"/>
              <a:t>https://arxiv.org/pdf/1904.01906.pdf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634945-8704-0492-5F80-2BEFA9A0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8" y="1778426"/>
            <a:ext cx="7112442" cy="176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15CC8C-9D6A-7DBF-4BE0-999CDBD2FF8D}"/>
              </a:ext>
            </a:extLst>
          </p:cNvPr>
          <p:cNvSpPr txBox="1"/>
          <p:nvPr/>
        </p:nvSpPr>
        <p:spPr>
          <a:xfrm>
            <a:off x="351921" y="3540676"/>
            <a:ext cx="1140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/>
              <a:t>TPS + CNN + BiLSTM + CTC(Attn) </a:t>
            </a:r>
            <a:r>
              <a:rPr lang="ko-KR" altLang="en-US"/>
              <a:t>계열들을 사용한다 하더라도 위의 실패 케이스들이 존재함</a:t>
            </a:r>
            <a:r>
              <a:rPr lang="en-US" altLang="ko-KR"/>
              <a:t>. (</a:t>
            </a:r>
            <a:r>
              <a:rPr lang="ko-KR" altLang="en-US"/>
              <a:t>논문참조</a:t>
            </a:r>
            <a:r>
              <a:rPr lang="en-US" altLang="ko-KR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현재 대회 데이터셋에서 보이는 아래의 </a:t>
            </a:r>
            <a:r>
              <a:rPr lang="en-US" altLang="ko-KR"/>
              <a:t>blurry </a:t>
            </a:r>
            <a:r>
              <a:rPr lang="ko-KR" altLang="en-US"/>
              <a:t>한 이미지들을 참조해볼 수 있음</a:t>
            </a:r>
            <a:r>
              <a:rPr lang="en-US" altLang="ko-KR"/>
              <a:t>. </a:t>
            </a:r>
            <a:r>
              <a:rPr lang="ko-KR" altLang="en-US"/>
              <a:t> </a:t>
            </a:r>
            <a:r>
              <a:rPr lang="en-US" altLang="ko-KR"/>
              <a:t>  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B6A3F3-8EFA-F366-A3E0-D4B1942FF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73" y="4224375"/>
            <a:ext cx="4087870" cy="23035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5FC7D9-9E3D-08C3-3046-CE5EEF45C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11" y="4444304"/>
            <a:ext cx="4137417" cy="1384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69B575-FDEC-4754-6F72-F380B694524C}"/>
              </a:ext>
            </a:extLst>
          </p:cNvPr>
          <p:cNvSpPr txBox="1"/>
          <p:nvPr/>
        </p:nvSpPr>
        <p:spPr>
          <a:xfrm>
            <a:off x="1791896" y="6488668"/>
            <a:ext cx="188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대회 </a:t>
            </a:r>
            <a:r>
              <a:rPr lang="en-US" altLang="ko-KR"/>
              <a:t>Set&gt;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8DC89A-8426-0375-4A4F-9BF1430EFF72}"/>
              </a:ext>
            </a:extLst>
          </p:cNvPr>
          <p:cNvSpPr/>
          <p:nvPr/>
        </p:nvSpPr>
        <p:spPr>
          <a:xfrm>
            <a:off x="5564309" y="5187067"/>
            <a:ext cx="4563799" cy="717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09949-145D-CE15-8C36-6A2E43203AD8}"/>
              </a:ext>
            </a:extLst>
          </p:cNvPr>
          <p:cNvSpPr txBox="1"/>
          <p:nvPr/>
        </p:nvSpPr>
        <p:spPr>
          <a:xfrm>
            <a:off x="5358923" y="6072737"/>
            <a:ext cx="5765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논문에서 제시하는 </a:t>
            </a:r>
            <a:r>
              <a:rPr lang="en-US" altLang="ko-KR"/>
              <a:t>Low resolution </a:t>
            </a:r>
            <a:r>
              <a:rPr lang="ko-KR" altLang="en-US"/>
              <a:t>문제에 대한 접근 </a:t>
            </a:r>
            <a:r>
              <a:rPr lang="en-US" altLang="ko-KR"/>
              <a:t>: Super-Resol </a:t>
            </a:r>
            <a:r>
              <a:rPr lang="ko-KR" altLang="en-US"/>
              <a:t>혹은 </a:t>
            </a:r>
            <a:r>
              <a:rPr lang="en-US" altLang="ko-KR"/>
              <a:t>image pyramid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69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BEA431-8519-0C3D-6EA6-2F40BDDAF349}"/>
              </a:ext>
            </a:extLst>
          </p:cNvPr>
          <p:cNvSpPr/>
          <p:nvPr/>
        </p:nvSpPr>
        <p:spPr>
          <a:xfrm>
            <a:off x="381662" y="278297"/>
            <a:ext cx="4003482" cy="974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Dataset</a:t>
            </a:r>
            <a:r>
              <a:rPr lang="ko-KR" altLang="en-US"/>
              <a:t> </a:t>
            </a:r>
            <a:r>
              <a:rPr lang="en-US" altLang="ko-KR"/>
              <a:t>Augmentation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7BCBF-609D-6878-5CE0-A32D66BA9E80}"/>
              </a:ext>
            </a:extLst>
          </p:cNvPr>
          <p:cNvSpPr txBox="1"/>
          <p:nvPr/>
        </p:nvSpPr>
        <p:spPr>
          <a:xfrm>
            <a:off x="906198" y="1369549"/>
            <a:ext cx="102306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그래서 결론은</a:t>
            </a:r>
            <a:r>
              <a:rPr lang="en-US" altLang="ko-KR"/>
              <a:t>, </a:t>
            </a:r>
          </a:p>
          <a:p>
            <a:pPr marL="285750" indent="-285750">
              <a:buFontTx/>
              <a:buChar char="-"/>
            </a:pPr>
            <a:endParaRPr lang="en-US" altLang="ko-KR"/>
          </a:p>
          <a:p>
            <a:r>
              <a:rPr lang="en-US" altLang="ko-KR"/>
              <a:t>1)</a:t>
            </a:r>
            <a:r>
              <a:rPr lang="ko-KR" altLang="en-US"/>
              <a:t> </a:t>
            </a:r>
            <a:r>
              <a:rPr lang="en-US" altLang="ko-KR"/>
              <a:t>Augmentation</a:t>
            </a:r>
            <a:r>
              <a:rPr lang="ko-KR" altLang="en-US"/>
              <a:t> </a:t>
            </a:r>
            <a:r>
              <a:rPr lang="en-US" altLang="ko-KR"/>
              <a:t>Techniques</a:t>
            </a:r>
            <a:r>
              <a:rPr lang="ko-KR" altLang="en-US"/>
              <a:t> 들을 활용한 접근 방향 </a:t>
            </a:r>
            <a:endParaRPr lang="en-US" altLang="ko-KR"/>
          </a:p>
          <a:p>
            <a:r>
              <a:rPr lang="en-US" altLang="ko-KR"/>
              <a:t>   =&gt; “Sharpening” </a:t>
            </a:r>
            <a:r>
              <a:rPr lang="ko-KR" altLang="en-US"/>
              <a:t>과 같은 기법들을 </a:t>
            </a:r>
            <a:r>
              <a:rPr lang="en-US" altLang="ko-KR"/>
              <a:t>pytorch dataset piepeline </a:t>
            </a:r>
            <a:r>
              <a:rPr lang="ko-KR" altLang="en-US"/>
              <a:t>에 추가해서 실험 결과 도출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2) Raw Data </a:t>
            </a:r>
            <a:r>
              <a:rPr lang="ko-KR" altLang="en-US"/>
              <a:t>수정 </a:t>
            </a:r>
            <a:endParaRPr lang="en-US" altLang="ko-KR"/>
          </a:p>
          <a:p>
            <a:r>
              <a:rPr lang="en-US" altLang="ko-KR"/>
              <a:t>   =&gt; Blurry</a:t>
            </a:r>
            <a:r>
              <a:rPr lang="ko-KR" altLang="en-US"/>
              <a:t> 한 이미지들을 찾아서 따로 수정 혹은 전체 이미지들에 대한 </a:t>
            </a:r>
            <a:r>
              <a:rPr lang="en-US" altLang="ko-KR"/>
              <a:t>Sharpening </a:t>
            </a:r>
            <a:r>
              <a:rPr lang="ko-KR" altLang="en-US"/>
              <a:t>전처리 </a:t>
            </a:r>
            <a:r>
              <a:rPr lang="en-US" altLang="ko-KR"/>
              <a:t>? </a:t>
            </a:r>
          </a:p>
          <a:p>
            <a:endParaRPr lang="en-US" altLang="ko-KR"/>
          </a:p>
          <a:p>
            <a:r>
              <a:rPr lang="en-US" altLang="ko-KR"/>
              <a:t>3)</a:t>
            </a:r>
            <a:r>
              <a:rPr lang="ko-KR" altLang="en-US"/>
              <a:t> </a:t>
            </a:r>
            <a:r>
              <a:rPr lang="en-US" altLang="ko-KR"/>
              <a:t>Super-Resolution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   =&gt; pretrained SR module </a:t>
            </a:r>
            <a:r>
              <a:rPr lang="ko-KR" altLang="en-US"/>
              <a:t>을 전처리 과정에서 활용</a:t>
            </a:r>
            <a:r>
              <a:rPr lang="en-US" altLang="ko-KR"/>
              <a:t>. </a:t>
            </a:r>
            <a:r>
              <a:rPr lang="ko-KR" altLang="en-US"/>
              <a:t>고화질로 바꾸고 시작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2DC1F4-F569-20A6-2968-ACD98FBB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4" y="5201419"/>
            <a:ext cx="2758183" cy="1554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C1DC7-291B-B898-677A-D185DB68B9D7}"/>
              </a:ext>
            </a:extLst>
          </p:cNvPr>
          <p:cNvSpPr txBox="1"/>
          <p:nvPr/>
        </p:nvSpPr>
        <p:spPr>
          <a:xfrm>
            <a:off x="852893" y="4489991"/>
            <a:ext cx="965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</a:t>
            </a:r>
            <a:r>
              <a:rPr lang="ko-KR" altLang="en-US"/>
              <a:t>참조 </a:t>
            </a:r>
            <a:r>
              <a:rPr lang="en-US" altLang="ko-KR"/>
              <a:t>: NaverClova </a:t>
            </a:r>
            <a:r>
              <a:rPr lang="ko-KR" altLang="en-US"/>
              <a:t>모듈을 사용했을 때 </a:t>
            </a:r>
            <a:r>
              <a:rPr lang="en-US" altLang="ko-KR"/>
              <a:t>[s][s] </a:t>
            </a:r>
            <a:r>
              <a:rPr lang="ko-KR" altLang="en-US"/>
              <a:t>로 </a:t>
            </a:r>
            <a:r>
              <a:rPr lang="en-US" altLang="ko-KR"/>
              <a:t>prediction </a:t>
            </a:r>
            <a:r>
              <a:rPr lang="ko-KR" altLang="en-US"/>
              <a:t>되는 현상의 경우 아래의 </a:t>
            </a:r>
            <a:r>
              <a:rPr lang="en-US" altLang="ko-KR"/>
              <a:t>blurry </a:t>
            </a:r>
            <a:r>
              <a:rPr lang="ko-KR" altLang="en-US"/>
              <a:t>한 이미지에만 발생하고있음</a:t>
            </a:r>
            <a:r>
              <a:rPr lang="en-US" altLang="ko-KR"/>
              <a:t>.. ! </a:t>
            </a:r>
            <a:r>
              <a:rPr lang="ko-KR" altLang="en-US"/>
              <a:t>위의 방법들과 함께 해결될 수 있음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64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A8B0F8-B949-C1EC-D76B-F03542AB328F}"/>
              </a:ext>
            </a:extLst>
          </p:cNvPr>
          <p:cNvSpPr/>
          <p:nvPr/>
        </p:nvSpPr>
        <p:spPr>
          <a:xfrm>
            <a:off x="381662" y="278297"/>
            <a:ext cx="4003482" cy="974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2. Post-Processing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F2DA3-9958-6378-E1F3-AD0FC2440F92}"/>
              </a:ext>
            </a:extLst>
          </p:cNvPr>
          <p:cNvSpPr txBox="1"/>
          <p:nvPr/>
        </p:nvSpPr>
        <p:spPr>
          <a:xfrm>
            <a:off x="487952" y="1402353"/>
            <a:ext cx="10230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/>
              <a:t>Post-Processing Part </a:t>
            </a:r>
            <a:r>
              <a:rPr lang="ko-KR" altLang="en-US"/>
              <a:t>의 경우에</a:t>
            </a:r>
            <a:r>
              <a:rPr lang="en-US" altLang="ko-KR"/>
              <a:t> </a:t>
            </a:r>
            <a:r>
              <a:rPr lang="ko-KR" altLang="en-US"/>
              <a:t>아래의 논문 참조 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 sz="1200"/>
              <a:t>https://scienceon.kisti.re.kr/srch/selectPORSrchArticleOrgnl.do?cn=JAKO202208259582577&amp;dbt=NART 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D1F619-455E-14C4-83AE-42666A76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7" y="2072129"/>
            <a:ext cx="3856570" cy="2713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7004B2-EBF7-48C5-B156-EB293B16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08" y="2235898"/>
            <a:ext cx="3323853" cy="238620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0861FA3-D57A-590A-170D-EA251B056308}"/>
              </a:ext>
            </a:extLst>
          </p:cNvPr>
          <p:cNvSpPr/>
          <p:nvPr/>
        </p:nvSpPr>
        <p:spPr>
          <a:xfrm>
            <a:off x="4789324" y="3177848"/>
            <a:ext cx="869295" cy="389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CBF510-0A2B-3AA3-B3E2-D87E53C4634E}"/>
              </a:ext>
            </a:extLst>
          </p:cNvPr>
          <p:cNvCxnSpPr/>
          <p:nvPr/>
        </p:nvCxnSpPr>
        <p:spPr>
          <a:xfrm>
            <a:off x="6901055" y="2509474"/>
            <a:ext cx="28990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484166-5F96-8B9B-1A0B-D028EC6B20E6}"/>
              </a:ext>
            </a:extLst>
          </p:cNvPr>
          <p:cNvCxnSpPr>
            <a:cxnSpLocks/>
          </p:cNvCxnSpPr>
          <p:nvPr/>
        </p:nvCxnSpPr>
        <p:spPr>
          <a:xfrm>
            <a:off x="6901055" y="2743883"/>
            <a:ext cx="4141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B62C74C-B220-4A5C-5CF0-165C1684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110" y="4575391"/>
            <a:ext cx="3158725" cy="22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14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B8AB38-5B91-BE40-1A3B-B6085FF79A9B}"/>
              </a:ext>
            </a:extLst>
          </p:cNvPr>
          <p:cNvSpPr/>
          <p:nvPr/>
        </p:nvSpPr>
        <p:spPr>
          <a:xfrm>
            <a:off x="381662" y="278297"/>
            <a:ext cx="4003482" cy="974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3.Modeling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4D007-D211-ADE7-05BE-6C3E1D95C658}"/>
              </a:ext>
            </a:extLst>
          </p:cNvPr>
          <p:cNvSpPr/>
          <p:nvPr/>
        </p:nvSpPr>
        <p:spPr>
          <a:xfrm>
            <a:off x="647871" y="1906709"/>
            <a:ext cx="3153245" cy="1148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CNN + BiLSTM</a:t>
            </a:r>
          </a:p>
          <a:p>
            <a:pPr algn="ctr"/>
            <a:r>
              <a:rPr lang="en-US" altLang="ko-KR"/>
              <a:t>+ </a:t>
            </a:r>
            <a:r>
              <a:rPr lang="en-US" altLang="ko-KR" sz="2500">
                <a:solidFill>
                  <a:srgbClr val="FF0000"/>
                </a:solidFill>
              </a:rPr>
              <a:t>CTC</a:t>
            </a:r>
            <a:endParaRPr lang="ko-KR" altLang="en-US" sz="250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30DC79-FCA2-C4D6-5225-C3EA8898E9FE}"/>
              </a:ext>
            </a:extLst>
          </p:cNvPr>
          <p:cNvSpPr/>
          <p:nvPr/>
        </p:nvSpPr>
        <p:spPr>
          <a:xfrm>
            <a:off x="6096000" y="1944297"/>
            <a:ext cx="3153245" cy="1148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CNN + BiLSTM</a:t>
            </a:r>
          </a:p>
          <a:p>
            <a:pPr algn="ctr"/>
            <a:r>
              <a:rPr lang="en-US" altLang="ko-KR"/>
              <a:t>+ </a:t>
            </a:r>
            <a:r>
              <a:rPr lang="en-US" altLang="ko-KR" sz="2500">
                <a:solidFill>
                  <a:srgbClr val="FF0000"/>
                </a:solidFill>
              </a:rPr>
              <a:t>Attn</a:t>
            </a:r>
            <a:endParaRPr lang="ko-KR" altLang="en-US" sz="2500">
              <a:solidFill>
                <a:srgbClr val="FF0000"/>
              </a:solidFill>
            </a:endParaRP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C58E8A53-E338-3D91-25F7-6C7CA5C22F09}"/>
              </a:ext>
            </a:extLst>
          </p:cNvPr>
          <p:cNvSpPr/>
          <p:nvPr/>
        </p:nvSpPr>
        <p:spPr>
          <a:xfrm>
            <a:off x="4184222" y="2283950"/>
            <a:ext cx="1601511" cy="328036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08C038-355F-DA1A-32AF-BA1E3B3E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17263"/>
            <a:ext cx="4449441" cy="105381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F2C7A40-F959-CDD0-45D0-0FABF238FE3A}"/>
              </a:ext>
            </a:extLst>
          </p:cNvPr>
          <p:cNvSpPr/>
          <p:nvPr/>
        </p:nvSpPr>
        <p:spPr>
          <a:xfrm>
            <a:off x="8029589" y="3797016"/>
            <a:ext cx="483726" cy="2214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EB3378-2491-419C-A6A0-771EAA6E471E}"/>
              </a:ext>
            </a:extLst>
          </p:cNvPr>
          <p:cNvSpPr/>
          <p:nvPr/>
        </p:nvSpPr>
        <p:spPr>
          <a:xfrm>
            <a:off x="782178" y="3401321"/>
            <a:ext cx="2981026" cy="885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doesn’t happen here</a:t>
            </a:r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AC3FB4C-E6C1-14DD-0ED7-37430C09ADB4}"/>
              </a:ext>
            </a:extLst>
          </p:cNvPr>
          <p:cNvCxnSpPr>
            <a:stCxn id="11" idx="2"/>
            <a:endCxn id="9" idx="2"/>
          </p:cNvCxnSpPr>
          <p:nvPr/>
        </p:nvCxnSpPr>
        <p:spPr>
          <a:xfrm rot="16200000" flipH="1">
            <a:off x="5254676" y="1305033"/>
            <a:ext cx="84060" cy="6048030"/>
          </a:xfrm>
          <a:prstGeom prst="bentConnector3">
            <a:avLst>
              <a:gd name="adj1" fmla="val 10304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F9AF8B-423F-D16A-AEEC-35A88F9D35F5}"/>
              </a:ext>
            </a:extLst>
          </p:cNvPr>
          <p:cNvSpPr/>
          <p:nvPr/>
        </p:nvSpPr>
        <p:spPr>
          <a:xfrm>
            <a:off x="4096348" y="5339822"/>
            <a:ext cx="2628387" cy="787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Attn</a:t>
            </a:r>
            <a:r>
              <a:rPr lang="ko-KR" altLang="en-US" sz="1200"/>
              <a:t> 의 </a:t>
            </a:r>
            <a:r>
              <a:rPr lang="en-US" altLang="ko-KR" sz="1200"/>
              <a:t>Error </a:t>
            </a:r>
            <a:r>
              <a:rPr lang="ko-KR" altLang="en-US" sz="1200"/>
              <a:t>케이스를 </a:t>
            </a:r>
            <a:r>
              <a:rPr lang="en-US" altLang="ko-KR" sz="1200"/>
              <a:t>CTC </a:t>
            </a:r>
            <a:r>
              <a:rPr lang="ko-KR" altLang="en-US" sz="1200"/>
              <a:t>의 결과로 보완하는 방식으로 </a:t>
            </a:r>
            <a:r>
              <a:rPr lang="en-US" altLang="ko-KR" sz="1200"/>
              <a:t>...!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6121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401EF8-C6F5-488A-AEB4-E001B3A2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7" y="53439"/>
            <a:ext cx="5514721" cy="6371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972A4C-F460-ED66-52DE-DD44DA83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122" y="1045028"/>
            <a:ext cx="6423759" cy="559921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75D02A-F07D-83F1-A428-172924B47BD4}"/>
              </a:ext>
            </a:extLst>
          </p:cNvPr>
          <p:cNvSpPr/>
          <p:nvPr/>
        </p:nvSpPr>
        <p:spPr>
          <a:xfrm>
            <a:off x="5716122" y="100940"/>
            <a:ext cx="3705101" cy="86689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Test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444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FF7019-86E2-12F4-8295-EA6DB025BEB8}"/>
              </a:ext>
            </a:extLst>
          </p:cNvPr>
          <p:cNvSpPr/>
          <p:nvPr/>
        </p:nvSpPr>
        <p:spPr>
          <a:xfrm>
            <a:off x="414145" y="209123"/>
            <a:ext cx="4506393" cy="5904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Summary</a:t>
            </a:r>
            <a:r>
              <a:rPr lang="ko-KR" altLang="en-US"/>
              <a:t> </a:t>
            </a:r>
            <a:r>
              <a:rPr lang="en-US" altLang="ko-KR"/>
              <a:t>&amp; Direction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5E3EA-F93C-F299-55ED-7DD30F476B2A}"/>
              </a:ext>
            </a:extLst>
          </p:cNvPr>
          <p:cNvSpPr/>
          <p:nvPr/>
        </p:nvSpPr>
        <p:spPr>
          <a:xfrm>
            <a:off x="414145" y="1110688"/>
            <a:ext cx="4003482" cy="974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Dataset</a:t>
            </a:r>
            <a:r>
              <a:rPr lang="ko-KR" altLang="en-US"/>
              <a:t> </a:t>
            </a:r>
            <a:r>
              <a:rPr lang="en-US" altLang="ko-KR"/>
              <a:t>Augmentation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4CEFFA-B2D8-FE25-027B-9B1B9271E15A}"/>
              </a:ext>
            </a:extLst>
          </p:cNvPr>
          <p:cNvSpPr/>
          <p:nvPr/>
        </p:nvSpPr>
        <p:spPr>
          <a:xfrm>
            <a:off x="414145" y="3572324"/>
            <a:ext cx="4003482" cy="974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3. Post-Processing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B61EA4-73F8-B406-7382-7888F3435919}"/>
              </a:ext>
            </a:extLst>
          </p:cNvPr>
          <p:cNvSpPr/>
          <p:nvPr/>
        </p:nvSpPr>
        <p:spPr>
          <a:xfrm>
            <a:off x="414145" y="2341506"/>
            <a:ext cx="4003482" cy="974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2. Modeling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D6510-5594-768F-C8DC-EFD72B01FC7C}"/>
              </a:ext>
            </a:extLst>
          </p:cNvPr>
          <p:cNvSpPr txBox="1"/>
          <p:nvPr/>
        </p:nvSpPr>
        <p:spPr>
          <a:xfrm>
            <a:off x="4588402" y="1299842"/>
            <a:ext cx="336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# </a:t>
            </a:r>
            <a:r>
              <a:rPr lang="ko-KR" altLang="en-US"/>
              <a:t>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C8814-B9DC-3B73-CD62-E75C6B07D166}"/>
              </a:ext>
            </a:extLst>
          </p:cNvPr>
          <p:cNvSpPr txBox="1"/>
          <p:nvPr/>
        </p:nvSpPr>
        <p:spPr>
          <a:xfrm>
            <a:off x="4588401" y="2583965"/>
            <a:ext cx="336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# </a:t>
            </a:r>
            <a:r>
              <a:rPr lang="ko-KR" altLang="en-US"/>
              <a:t>재완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3024A-3AC8-BCE5-0511-76E15BCC8475}"/>
              </a:ext>
            </a:extLst>
          </p:cNvPr>
          <p:cNvSpPr txBox="1"/>
          <p:nvPr/>
        </p:nvSpPr>
        <p:spPr>
          <a:xfrm>
            <a:off x="4621888" y="3868088"/>
            <a:ext cx="336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# Hagai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33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8670BB-DD16-1AC6-C3F1-567027AA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5" y="1238081"/>
            <a:ext cx="5345437" cy="42119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81D9CE-6C12-32EC-A49A-5055BEB076EE}"/>
              </a:ext>
            </a:extLst>
          </p:cNvPr>
          <p:cNvSpPr/>
          <p:nvPr/>
        </p:nvSpPr>
        <p:spPr>
          <a:xfrm>
            <a:off x="806609" y="181761"/>
            <a:ext cx="4003482" cy="974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Submission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742224-B22B-4A6B-D0AB-557D73660D71}"/>
              </a:ext>
            </a:extLst>
          </p:cNvPr>
          <p:cNvSpPr/>
          <p:nvPr/>
        </p:nvSpPr>
        <p:spPr>
          <a:xfrm>
            <a:off x="7618754" y="181761"/>
            <a:ext cx="4003482" cy="9740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LeaderBoard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636054-3616-C111-6C6C-E4F9E0C5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34" y="1394056"/>
            <a:ext cx="4659147" cy="406988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4224C2-CA1D-6E5A-A5D2-D712EBE5956A}"/>
              </a:ext>
            </a:extLst>
          </p:cNvPr>
          <p:cNvCxnSpPr/>
          <p:nvPr/>
        </p:nvCxnSpPr>
        <p:spPr>
          <a:xfrm flipV="1">
            <a:off x="7125037" y="5025154"/>
            <a:ext cx="4717657" cy="364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85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350C5D-90F6-AE1D-ED90-C0D407B9C5B9}"/>
              </a:ext>
            </a:extLst>
          </p:cNvPr>
          <p:cNvSpPr/>
          <p:nvPr/>
        </p:nvSpPr>
        <p:spPr>
          <a:xfrm>
            <a:off x="564078" y="296883"/>
            <a:ext cx="6151418" cy="4750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Albumentation</a:t>
            </a:r>
            <a:r>
              <a:rPr lang="en-US" altLang="ko-KR" dirty="0"/>
              <a:t> </a:t>
            </a:r>
            <a:r>
              <a:rPr lang="ko-KR" altLang="en-US" dirty="0"/>
              <a:t>기법 목록 </a:t>
            </a:r>
            <a:r>
              <a:rPr lang="en-US" altLang="ko-KR" dirty="0"/>
              <a:t>~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3E541-1BD9-5FB1-021A-D1D0CC5200C9}"/>
              </a:ext>
            </a:extLst>
          </p:cNvPr>
          <p:cNvSpPr txBox="1"/>
          <p:nvPr/>
        </p:nvSpPr>
        <p:spPr>
          <a:xfrm>
            <a:off x="516576" y="849523"/>
            <a:ext cx="881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https://albumentations.ai/docs/api_reference/full_reference/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7C989-5679-CA14-3C37-A27BACD875B3}"/>
              </a:ext>
            </a:extLst>
          </p:cNvPr>
          <p:cNvSpPr txBox="1"/>
          <p:nvPr/>
        </p:nvSpPr>
        <p:spPr>
          <a:xfrm>
            <a:off x="516575" y="1425039"/>
            <a:ext cx="57239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Blur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@AdvancedBlur(rotate_limit=(-25,25), p=0.5)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Blur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GaussianBlur</a:t>
            </a:r>
            <a:r>
              <a:rPr lang="en-US" altLang="ko-KR" dirty="0"/>
              <a:t> =&gt; kernel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</a:t>
            </a:r>
            <a:r>
              <a:rPr lang="en-US" altLang="ko-KR" dirty="0"/>
              <a:t>=35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@GlassBlur =&gt; sigma 4.5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@MedianBlur =&gt; 13 ~ 21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MotionBlur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ZoomBlur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Blur </a:t>
            </a:r>
            <a:r>
              <a:rPr lang="ko-KR" altLang="en-US" dirty="0" err="1"/>
              <a:t>넣을때</a:t>
            </a:r>
            <a:r>
              <a:rPr lang="en-US" altLang="ko-KR" dirty="0"/>
              <a:t>, kernel size </a:t>
            </a:r>
            <a:r>
              <a:rPr lang="ko-KR" altLang="en-US" dirty="0"/>
              <a:t>클수록 더 흐려짐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r>
              <a:rPr lang="en-US" altLang="ko-KR" dirty="0"/>
              <a:t># Sharpen </a:t>
            </a:r>
            <a:r>
              <a:rPr lang="ko-KR" altLang="en-US" dirty="0"/>
              <a:t>을 넣는게 좋을까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3D26-8BEF-4AE5-8FE7-6CAEB007745A}"/>
              </a:ext>
            </a:extLst>
          </p:cNvPr>
          <p:cNvSpPr txBox="1"/>
          <p:nvPr/>
        </p:nvSpPr>
        <p:spPr>
          <a:xfrm>
            <a:off x="445323" y="6141959"/>
            <a:ext cx="10189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https://tugot17.github.io/data-science-blog/albumentations/data-augmentation/tutorial/2020/09/20/Pixel-level-transforms-using-albumentations-package.html#Blur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1D967-7E35-1AC7-B71E-4C2BA068B983}"/>
              </a:ext>
            </a:extLst>
          </p:cNvPr>
          <p:cNvSpPr txBox="1"/>
          <p:nvPr/>
        </p:nvSpPr>
        <p:spPr>
          <a:xfrm>
            <a:off x="7740732" y="1425039"/>
            <a:ext cx="3841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Noise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@GaussNoise( Variance 8500, 900 )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ISONoise</a:t>
            </a:r>
            <a:r>
              <a:rPr lang="en-US" altLang="ko-KR" dirty="0"/>
              <a:t> x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@MultiplicativeNoise 0.9~1.3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@RandomRain [heavy, torrential]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GridDropout</a:t>
            </a:r>
            <a:r>
              <a:rPr lang="en-US" altLang="ko-KR" dirty="0"/>
              <a:t>( )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1B98DE-F534-FFA1-17C6-24C69A9E386D}"/>
              </a:ext>
            </a:extLst>
          </p:cNvPr>
          <p:cNvSpPr txBox="1"/>
          <p:nvPr/>
        </p:nvSpPr>
        <p:spPr>
          <a:xfrm>
            <a:off x="516576" y="5649432"/>
            <a:ext cx="11394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# Visualizing </a:t>
            </a:r>
            <a:r>
              <a:rPr lang="en-US" altLang="ko-KR" sz="1200" dirty="0" err="1">
                <a:solidFill>
                  <a:srgbClr val="FF0000"/>
                </a:solidFill>
              </a:rPr>
              <a:t>aug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https://www.kaggle.com/code/ar2017/visualizing-augmentations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18E67-CE02-968A-A783-99B79028C04F}"/>
              </a:ext>
            </a:extLst>
          </p:cNvPr>
          <p:cNvSpPr txBox="1"/>
          <p:nvPr/>
        </p:nvSpPr>
        <p:spPr>
          <a:xfrm>
            <a:off x="7802088" y="3811979"/>
            <a:ext cx="299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??</a:t>
            </a:r>
          </a:p>
          <a:p>
            <a:r>
              <a:rPr lang="en-US" altLang="ko-KR" dirty="0"/>
              <a:t>-  @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ElasticTransform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852D876-A9CC-841D-B646-F8CA9FA00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082" y="4534047"/>
            <a:ext cx="5103906" cy="898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ElasticTransform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always_apply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=0.5,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alpha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=0.20000000298023224,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sigma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=3.359999895095825,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alpha_affine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=2.009999990463257,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interpolation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=1,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border_mode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=1,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=(0, 0, 0),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mask_value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None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approximate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B0509050000020004" pitchFamily="49" charset="0"/>
              </a:rPr>
              <a:t>)</a:t>
            </a:r>
            <a:b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8F7F45B-E59E-F2B9-AA83-BB0C67E5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808" y="96110"/>
            <a:ext cx="4816383" cy="9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2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7D7404-BED6-9F50-E7A1-D6C57D12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6" y="953841"/>
            <a:ext cx="8532482" cy="56273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28486A-36E8-5C03-A19A-1258FDA986A8}"/>
              </a:ext>
            </a:extLst>
          </p:cNvPr>
          <p:cNvSpPr/>
          <p:nvPr/>
        </p:nvSpPr>
        <p:spPr>
          <a:xfrm>
            <a:off x="788565" y="343949"/>
            <a:ext cx="5217952" cy="609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Augmentation for Scene Text </a:t>
            </a:r>
            <a:r>
              <a:rPr lang="en-US" altLang="ko-KR" dirty="0" err="1"/>
              <a:t>Recog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3A9B26-A7AE-F13D-1067-85C8AB6D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95" y="546265"/>
            <a:ext cx="3611547" cy="52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1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F55EDA-A653-23F3-DBDE-0EB492341572}"/>
              </a:ext>
            </a:extLst>
          </p:cNvPr>
          <p:cNvCxnSpPr/>
          <p:nvPr/>
        </p:nvCxnSpPr>
        <p:spPr>
          <a:xfrm>
            <a:off x="2824842" y="240553"/>
            <a:ext cx="0" cy="637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D6BB03-E02E-5C38-5F46-AC15232D0838}"/>
              </a:ext>
            </a:extLst>
          </p:cNvPr>
          <p:cNvSpPr/>
          <p:nvPr/>
        </p:nvSpPr>
        <p:spPr>
          <a:xfrm>
            <a:off x="388938" y="403989"/>
            <a:ext cx="2072744" cy="3191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Original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83F04B2-9228-ADF3-85BB-C6B5DDD5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889232"/>
            <a:ext cx="2072744" cy="2185149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488514-F8C7-B6F2-0F2C-BDDE30E56547}"/>
              </a:ext>
            </a:extLst>
          </p:cNvPr>
          <p:cNvSpPr/>
          <p:nvPr/>
        </p:nvSpPr>
        <p:spPr>
          <a:xfrm>
            <a:off x="3062168" y="403989"/>
            <a:ext cx="2197622" cy="4852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.MedianBlur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blur_limit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303BE1D-F0FB-2ACE-23CF-C09A93F2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65" y="1040234"/>
            <a:ext cx="2060628" cy="21815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B643DCE-73C3-8ECF-54C9-9BB4681EA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98" y="1024558"/>
            <a:ext cx="2060621" cy="221292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4A74B91-2889-D20B-1DDF-CDE46F53A193}"/>
              </a:ext>
            </a:extLst>
          </p:cNvPr>
          <p:cNvSpPr/>
          <p:nvPr/>
        </p:nvSpPr>
        <p:spPr>
          <a:xfrm>
            <a:off x="5901897" y="328487"/>
            <a:ext cx="2060622" cy="5607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.AdvancedBlur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rotate_limit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071EB8E-F40B-AC03-5B49-962A19282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852" y="1040234"/>
            <a:ext cx="1941221" cy="2088923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5ED666F-213D-EE86-0B85-B2251458A8A3}"/>
              </a:ext>
            </a:extLst>
          </p:cNvPr>
          <p:cNvSpPr/>
          <p:nvPr/>
        </p:nvSpPr>
        <p:spPr>
          <a:xfrm>
            <a:off x="8670852" y="321797"/>
            <a:ext cx="2060622" cy="5607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.GaussianBlur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blur_limit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893843-5448-56C6-5192-7C25B6F84455}"/>
              </a:ext>
            </a:extLst>
          </p:cNvPr>
          <p:cNvSpPr/>
          <p:nvPr/>
        </p:nvSpPr>
        <p:spPr>
          <a:xfrm>
            <a:off x="3062167" y="3393568"/>
            <a:ext cx="2357119" cy="4852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.RandomRain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blur_value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rain_type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heavy'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1796CC4-88BB-DA76-D359-87A3F2B4A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460" y="4050568"/>
            <a:ext cx="2058330" cy="219084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FF896F-F17A-6557-C0FC-49EE5ABCB4C8}"/>
              </a:ext>
            </a:extLst>
          </p:cNvPr>
          <p:cNvSpPr/>
          <p:nvPr/>
        </p:nvSpPr>
        <p:spPr>
          <a:xfrm>
            <a:off x="5869708" y="3372812"/>
            <a:ext cx="2357119" cy="4852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.GaussNoise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var_limit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90.0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90.0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26E1382-E318-B7BD-6247-06F9D11BE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265" y="4094925"/>
            <a:ext cx="2097246" cy="2248028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0894DB1-2030-61AE-2C30-5F4E962FA610}"/>
              </a:ext>
            </a:extLst>
          </p:cNvPr>
          <p:cNvSpPr/>
          <p:nvPr/>
        </p:nvSpPr>
        <p:spPr>
          <a:xfrm>
            <a:off x="8670852" y="3372812"/>
            <a:ext cx="2357119" cy="4852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.Affine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7FBB6C3-1B78-5724-1F23-AAE133C04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0852" y="4057442"/>
            <a:ext cx="2177219" cy="2322994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89CD1D2-9FC6-BE7B-94A3-AF96A3B49037}"/>
              </a:ext>
            </a:extLst>
          </p:cNvPr>
          <p:cNvSpPr/>
          <p:nvPr/>
        </p:nvSpPr>
        <p:spPr>
          <a:xfrm>
            <a:off x="486561" y="4529397"/>
            <a:ext cx="2100955" cy="123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Aug 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90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6F161F-5D50-82D0-8B5D-AC814E75B92F}"/>
              </a:ext>
            </a:extLst>
          </p:cNvPr>
          <p:cNvCxnSpPr/>
          <p:nvPr/>
        </p:nvCxnSpPr>
        <p:spPr>
          <a:xfrm>
            <a:off x="2824842" y="240553"/>
            <a:ext cx="0" cy="6376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69F1B8-BAE4-4A7A-8763-7C53D8DCECE5}"/>
              </a:ext>
            </a:extLst>
          </p:cNvPr>
          <p:cNvSpPr/>
          <p:nvPr/>
        </p:nvSpPr>
        <p:spPr>
          <a:xfrm>
            <a:off x="388938" y="403989"/>
            <a:ext cx="2072744" cy="3191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Original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1E629D-2720-17D0-B107-5AE46F21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889232"/>
            <a:ext cx="2072744" cy="2185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E5958-2EF9-ACE1-1B4A-2C69B25BA2C1}"/>
              </a:ext>
            </a:extLst>
          </p:cNvPr>
          <p:cNvSpPr txBox="1"/>
          <p:nvPr/>
        </p:nvSpPr>
        <p:spPr>
          <a:xfrm>
            <a:off x="159243" y="3429000"/>
            <a:ext cx="2665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 - </a:t>
            </a:r>
            <a:r>
              <a:rPr lang="ko-KR" altLang="en-US" sz="1000" dirty="0" err="1"/>
              <a:t>Vertical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Attention</a:t>
            </a:r>
            <a:r>
              <a:rPr lang="ko-KR" altLang="en-US" sz="1000" dirty="0"/>
              <a:t> 논문에서 : </a:t>
            </a:r>
          </a:p>
          <a:p>
            <a:r>
              <a:rPr lang="ko-KR" altLang="en-US" sz="1000" dirty="0"/>
              <a:t>       </a:t>
            </a:r>
            <a:r>
              <a:rPr lang="ko-KR" altLang="en-US" sz="1000" dirty="0" err="1"/>
              <a:t>resolution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modification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[</a:t>
            </a:r>
            <a:r>
              <a:rPr lang="ko-KR" altLang="en-US" sz="1000" dirty="0" err="1"/>
              <a:t>perspective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transformation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</a:t>
            </a:r>
            <a:r>
              <a:rPr lang="ko-KR" altLang="en-US" sz="1000" dirty="0" err="1"/>
              <a:t>elastic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distortion</a:t>
            </a:r>
            <a:endParaRPr lang="ko-KR" altLang="en-US" sz="1000" dirty="0"/>
          </a:p>
          <a:p>
            <a:r>
              <a:rPr lang="ko-KR" altLang="en-US" sz="1000" dirty="0"/>
              <a:t>       </a:t>
            </a:r>
            <a:r>
              <a:rPr lang="ko-KR" altLang="en-US" sz="1000" dirty="0" err="1"/>
              <a:t>random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projective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transformation</a:t>
            </a:r>
            <a:r>
              <a:rPr lang="ko-KR" altLang="en-US" sz="1000" dirty="0"/>
              <a:t>] =&gt; </a:t>
            </a:r>
            <a:r>
              <a:rPr lang="ko-KR" altLang="en-US" sz="1000" dirty="0" err="1"/>
              <a:t>one</a:t>
            </a:r>
            <a:r>
              <a:rPr lang="ko-KR" altLang="en-US" sz="1000" dirty="0"/>
              <a:t> of </a:t>
            </a:r>
          </a:p>
          <a:p>
            <a:r>
              <a:rPr lang="ko-KR" altLang="en-US" sz="1000" dirty="0"/>
              <a:t>       </a:t>
            </a:r>
            <a:r>
              <a:rPr lang="ko-KR" altLang="en-US" sz="1000" dirty="0" err="1"/>
              <a:t>dilation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erosion</a:t>
            </a:r>
            <a:r>
              <a:rPr lang="ko-KR" altLang="en-US" sz="1000" dirty="0"/>
              <a:t> </a:t>
            </a:r>
          </a:p>
          <a:p>
            <a:r>
              <a:rPr lang="ko-KR" altLang="en-US" sz="1000" dirty="0"/>
              <a:t>       </a:t>
            </a:r>
            <a:r>
              <a:rPr lang="ko-KR" altLang="en-US" sz="1000" dirty="0" err="1"/>
              <a:t>bright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contrast</a:t>
            </a:r>
            <a:r>
              <a:rPr lang="ko-KR" altLang="en-US" sz="1000" dirty="0"/>
              <a:t>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8E17D2A-F458-36C6-514E-F0586A5AEF50}"/>
              </a:ext>
            </a:extLst>
          </p:cNvPr>
          <p:cNvSpPr/>
          <p:nvPr/>
        </p:nvSpPr>
        <p:spPr>
          <a:xfrm>
            <a:off x="2824841" y="240553"/>
            <a:ext cx="2801733" cy="7453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RandomBrightnessContrast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brightness_limit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=(-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contrast_limit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=(-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2731FF-BCC0-68F3-0E5E-0D4997D2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342" y="1074228"/>
            <a:ext cx="2209416" cy="23547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D23FF3-06BE-A27C-CFAE-9D4F75D29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302" y="1206355"/>
            <a:ext cx="2030343" cy="222264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130D52-C851-E4AE-D216-778CC192DA09}"/>
              </a:ext>
            </a:extLst>
          </p:cNvPr>
          <p:cNvSpPr/>
          <p:nvPr/>
        </p:nvSpPr>
        <p:spPr>
          <a:xfrm>
            <a:off x="6324448" y="270064"/>
            <a:ext cx="2801733" cy="7453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A.CLAHE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9BD8EA-C2BC-FB5D-E989-674E6B660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003" y="4363927"/>
            <a:ext cx="2209415" cy="234750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FFC7746-A457-E7EB-DADA-B979450FE5DB}"/>
              </a:ext>
            </a:extLst>
          </p:cNvPr>
          <p:cNvSpPr/>
          <p:nvPr/>
        </p:nvSpPr>
        <p:spPr>
          <a:xfrm>
            <a:off x="2891843" y="3610672"/>
            <a:ext cx="2801733" cy="7453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A.ElasticTransform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49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EB4F17-33E5-F717-DAE2-93DD7C908A4A}"/>
              </a:ext>
            </a:extLst>
          </p:cNvPr>
          <p:cNvSpPr/>
          <p:nvPr/>
        </p:nvSpPr>
        <p:spPr>
          <a:xfrm>
            <a:off x="340659" y="233082"/>
            <a:ext cx="4727388" cy="8943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CNN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EE2FE4-080F-069B-8FAC-2C6B6C905B66}"/>
              </a:ext>
            </a:extLst>
          </p:cNvPr>
          <p:cNvSpPr/>
          <p:nvPr/>
        </p:nvSpPr>
        <p:spPr>
          <a:xfrm>
            <a:off x="466165" y="1673412"/>
            <a:ext cx="3454400" cy="7410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Resnet18 + RNN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AFD55B-1845-0049-602A-8D65D20EAE97}"/>
              </a:ext>
            </a:extLst>
          </p:cNvPr>
          <p:cNvSpPr/>
          <p:nvPr/>
        </p:nvSpPr>
        <p:spPr>
          <a:xfrm>
            <a:off x="466165" y="2817906"/>
            <a:ext cx="3454400" cy="7410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Resnet50 + RNN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DEF9ED-DBCC-DF83-FAFB-E0506B99431E}"/>
              </a:ext>
            </a:extLst>
          </p:cNvPr>
          <p:cNvSpPr/>
          <p:nvPr/>
        </p:nvSpPr>
        <p:spPr>
          <a:xfrm>
            <a:off x="466165" y="4072966"/>
            <a:ext cx="3454400" cy="741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Resnet101 + RNN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F834C6-23E0-A6B0-D2AD-02E4DE311DE0}"/>
              </a:ext>
            </a:extLst>
          </p:cNvPr>
          <p:cNvSpPr/>
          <p:nvPr/>
        </p:nvSpPr>
        <p:spPr>
          <a:xfrm>
            <a:off x="4221061" y="1631965"/>
            <a:ext cx="3749878" cy="6813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Resnet50 +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13060C-E49E-571E-DDB8-AC5FBBD17414}"/>
              </a:ext>
            </a:extLst>
          </p:cNvPr>
          <p:cNvSpPr/>
          <p:nvPr/>
        </p:nvSpPr>
        <p:spPr>
          <a:xfrm>
            <a:off x="466165" y="5064265"/>
            <a:ext cx="3454400" cy="741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Resnet152 + RNN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91F0F6-B6F4-1C2B-389A-844003C86B05}"/>
              </a:ext>
            </a:extLst>
          </p:cNvPr>
          <p:cNvSpPr/>
          <p:nvPr/>
        </p:nvSpPr>
        <p:spPr>
          <a:xfrm>
            <a:off x="4368800" y="4072966"/>
            <a:ext cx="3454400" cy="741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ResNeXt-50-32x4d + RNN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D574E-E6A9-4DB6-70DE-639E81841C93}"/>
              </a:ext>
            </a:extLst>
          </p:cNvPr>
          <p:cNvSpPr/>
          <p:nvPr/>
        </p:nvSpPr>
        <p:spPr>
          <a:xfrm>
            <a:off x="4368800" y="5064265"/>
            <a:ext cx="3454400" cy="741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ResNeXt-101-32x8d + RNN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02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EB4F17-33E5-F717-DAE2-93DD7C908A4A}"/>
              </a:ext>
            </a:extLst>
          </p:cNvPr>
          <p:cNvSpPr/>
          <p:nvPr/>
        </p:nvSpPr>
        <p:spPr>
          <a:xfrm>
            <a:off x="340659" y="233082"/>
            <a:ext cx="4727388" cy="8943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CNN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DEF9ED-DBCC-DF83-FAFB-E0506B99431E}"/>
              </a:ext>
            </a:extLst>
          </p:cNvPr>
          <p:cNvSpPr/>
          <p:nvPr/>
        </p:nvSpPr>
        <p:spPr>
          <a:xfrm>
            <a:off x="466165" y="1946535"/>
            <a:ext cx="3454400" cy="741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Resnet101 + RNN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13060C-E49E-571E-DDB8-AC5FBBD17414}"/>
              </a:ext>
            </a:extLst>
          </p:cNvPr>
          <p:cNvSpPr/>
          <p:nvPr/>
        </p:nvSpPr>
        <p:spPr>
          <a:xfrm>
            <a:off x="466165" y="3058459"/>
            <a:ext cx="3454400" cy="741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Resnet152 + RNN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91F0F6-B6F4-1C2B-389A-844003C86B05}"/>
              </a:ext>
            </a:extLst>
          </p:cNvPr>
          <p:cNvSpPr/>
          <p:nvPr/>
        </p:nvSpPr>
        <p:spPr>
          <a:xfrm>
            <a:off x="466165" y="4573472"/>
            <a:ext cx="3454400" cy="741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ResNeXt-50-32x4d + RNN</a:t>
            </a:r>
            <a:endParaRPr lang="ko-KR" altLang="en-US" dirty="0"/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CCA3186B-BA5F-EB2E-5A1F-C5A9ADC95F16}"/>
              </a:ext>
            </a:extLst>
          </p:cNvPr>
          <p:cNvSpPr/>
          <p:nvPr/>
        </p:nvSpPr>
        <p:spPr>
          <a:xfrm>
            <a:off x="4043547" y="1884559"/>
            <a:ext cx="308759" cy="784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A04060AA-9CB4-9FC0-4931-D42E87348020}"/>
              </a:ext>
            </a:extLst>
          </p:cNvPr>
          <p:cNvSpPr/>
          <p:nvPr/>
        </p:nvSpPr>
        <p:spPr>
          <a:xfrm>
            <a:off x="4055422" y="3058459"/>
            <a:ext cx="308759" cy="784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A94D9A86-3011-8FF0-CC74-71B1651DAA5F}"/>
              </a:ext>
            </a:extLst>
          </p:cNvPr>
          <p:cNvSpPr/>
          <p:nvPr/>
        </p:nvSpPr>
        <p:spPr>
          <a:xfrm>
            <a:off x="4055421" y="4529764"/>
            <a:ext cx="308759" cy="784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862965-6CBE-1867-6F2D-122A20548C59}"/>
              </a:ext>
            </a:extLst>
          </p:cNvPr>
          <p:cNvSpPr/>
          <p:nvPr/>
        </p:nvSpPr>
        <p:spPr>
          <a:xfrm>
            <a:off x="4530435" y="2442699"/>
            <a:ext cx="1668483" cy="36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97 epochs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C3F0E4-EBE1-DA50-6D3D-9CEDF7829C9A}"/>
              </a:ext>
            </a:extLst>
          </p:cNvPr>
          <p:cNvSpPr/>
          <p:nvPr/>
        </p:nvSpPr>
        <p:spPr>
          <a:xfrm>
            <a:off x="4530435" y="1762467"/>
            <a:ext cx="1668483" cy="36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55 epochs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08C2B2E-DA55-0717-802E-8D3ACF8C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047" y="1621958"/>
            <a:ext cx="3543671" cy="5252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929D8F3-93DE-934E-13BC-79CC540F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47" y="2342710"/>
            <a:ext cx="3543671" cy="56811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6CA4EF-D411-0C94-5979-686516E7448C}"/>
              </a:ext>
            </a:extLst>
          </p:cNvPr>
          <p:cNvSpPr/>
          <p:nvPr/>
        </p:nvSpPr>
        <p:spPr>
          <a:xfrm>
            <a:off x="10062173" y="2342710"/>
            <a:ext cx="1782415" cy="52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0.7183396294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DBB3B3E-E6D8-8FB3-60FD-C3188C34E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47" y="3680085"/>
            <a:ext cx="3243403" cy="56811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FD0862-5372-1CDA-7542-84D28E3C41E7}"/>
              </a:ext>
            </a:extLst>
          </p:cNvPr>
          <p:cNvSpPr/>
          <p:nvPr/>
        </p:nvSpPr>
        <p:spPr>
          <a:xfrm>
            <a:off x="4530435" y="3679032"/>
            <a:ext cx="1668483" cy="36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75 epochs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A337A5-947F-A187-1863-654F6494046E}"/>
              </a:ext>
            </a:extLst>
          </p:cNvPr>
          <p:cNvSpPr/>
          <p:nvPr/>
        </p:nvSpPr>
        <p:spPr>
          <a:xfrm>
            <a:off x="4538208" y="2998800"/>
            <a:ext cx="1668483" cy="36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59 epochs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1E0B20F-08D8-B245-B390-6A6750032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283" y="3022178"/>
            <a:ext cx="3416692" cy="54469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DF9CEC-1CFA-51C8-4FEC-1EB60ABAAC5F}"/>
              </a:ext>
            </a:extLst>
          </p:cNvPr>
          <p:cNvSpPr/>
          <p:nvPr/>
        </p:nvSpPr>
        <p:spPr>
          <a:xfrm>
            <a:off x="10062173" y="1621958"/>
            <a:ext cx="1782415" cy="52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0.717395215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0971C4-A5FC-E90B-3CFC-4C3C0355EF95}"/>
              </a:ext>
            </a:extLst>
          </p:cNvPr>
          <p:cNvSpPr txBox="1"/>
          <p:nvPr/>
        </p:nvSpPr>
        <p:spPr>
          <a:xfrm>
            <a:off x="10002936" y="3780073"/>
            <a:ext cx="1812663" cy="36813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NotoSansKR"/>
              </a:rPr>
              <a:t>0.8107123583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6E5F157-7E0C-8345-5512-138EDA7E101B}"/>
              </a:ext>
            </a:extLst>
          </p:cNvPr>
          <p:cNvSpPr/>
          <p:nvPr/>
        </p:nvSpPr>
        <p:spPr>
          <a:xfrm>
            <a:off x="4499036" y="4759945"/>
            <a:ext cx="1668483" cy="36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78 epochs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93A9522-5A43-97D1-5DE8-F6945D4F5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283" y="4676354"/>
            <a:ext cx="3324967" cy="4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7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5499</TotalTime>
  <Words>989</Words>
  <Application>Microsoft Office PowerPoint</Application>
  <PresentationFormat>와이드스크린</PresentationFormat>
  <Paragraphs>189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-apple-system</vt:lpstr>
      <vt:lpstr>Arial Unicode MS</vt:lpstr>
      <vt:lpstr>NotoSansKR</vt:lpstr>
      <vt:lpstr>맑은 고딕</vt:lpstr>
      <vt:lpstr>Arial</vt:lpstr>
      <vt:lpstr>Consolas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Eric</dc:creator>
  <cp:lastModifiedBy>coms</cp:lastModifiedBy>
  <cp:revision>177</cp:revision>
  <dcterms:created xsi:type="dcterms:W3CDTF">2022-12-26T13:48:46Z</dcterms:created>
  <dcterms:modified xsi:type="dcterms:W3CDTF">2023-01-06T00:35:09Z</dcterms:modified>
</cp:coreProperties>
</file>